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theme/theme3.xml" ContentType="application/vnd.openxmlformats-officedocument.theme+xml"/>
  <Override PartName="/ppt/slideLayouts/slideLayout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9" r:id="rId4"/>
    <p:sldMasterId id="2147483677" r:id="rId5"/>
    <p:sldMasterId id="2147483674" r:id="rId6"/>
    <p:sldMasterId id="2147483701" r:id="rId7"/>
  </p:sldMasterIdLst>
  <p:notesMasterIdLst>
    <p:notesMasterId r:id="rId18"/>
  </p:notesMasterIdLst>
  <p:handoutMasterIdLst>
    <p:handoutMasterId r:id="rId19"/>
  </p:handoutMasterIdLst>
  <p:sldIdLst>
    <p:sldId id="259" r:id="rId8"/>
    <p:sldId id="260" r:id="rId9"/>
    <p:sldId id="261" r:id="rId10"/>
    <p:sldId id="262" r:id="rId11"/>
    <p:sldId id="268" r:id="rId12"/>
    <p:sldId id="263" r:id="rId13"/>
    <p:sldId id="265" r:id="rId14"/>
    <p:sldId id="264" r:id="rId15"/>
    <p:sldId id="266" r:id="rId16"/>
    <p:sldId id="267" r:id="rId17"/>
  </p:sldIdLst>
  <p:sldSz cx="9144000" cy="6858000" type="screen4x3"/>
  <p:notesSz cx="6794500" cy="9982200"/>
  <p:defaultTextStyle>
    <a:defPPr>
      <a:defRPr lang="en-US"/>
    </a:defPPr>
    <a:lvl1pPr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Fiona Kenyon" initials="FK"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9917C"/>
    <a:srgbClr val="336699"/>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367" autoAdjust="0"/>
    <p:restoredTop sz="76290" autoAdjust="0"/>
  </p:normalViewPr>
  <p:slideViewPr>
    <p:cSldViewPr snapToGrid="0" snapToObjects="1">
      <p:cViewPr>
        <p:scale>
          <a:sx n="100" d="100"/>
          <a:sy n="100" d="100"/>
        </p:scale>
        <p:origin x="-2388" y="-462"/>
      </p:cViewPr>
      <p:guideLst>
        <p:guide orient="horz" pos="2160"/>
        <p:guide pos="2880"/>
      </p:guideLst>
    </p:cSldViewPr>
  </p:slideViewPr>
  <p:outlineViewPr>
    <p:cViewPr>
      <p:scale>
        <a:sx n="33" d="100"/>
        <a:sy n="33" d="100"/>
      </p:scale>
      <p:origin x="0" y="5382"/>
    </p:cViewPr>
  </p:outlineViewPr>
  <p:notesTextViewPr>
    <p:cViewPr>
      <p:scale>
        <a:sx n="100" d="100"/>
        <a:sy n="100" d="100"/>
      </p:scale>
      <p:origin x="0" y="0"/>
    </p:cViewPr>
  </p:notesTextViewPr>
  <p:sorterViewPr>
    <p:cViewPr>
      <p:scale>
        <a:sx n="66" d="100"/>
        <a:sy n="66" d="100"/>
      </p:scale>
      <p:origin x="0" y="0"/>
    </p:cViewPr>
  </p:sorterViewPr>
  <p:notesViewPr>
    <p:cSldViewPr snapToGrid="0" snapToObjects="1">
      <p:cViewPr>
        <p:scale>
          <a:sx n="80" d="100"/>
          <a:sy n="80" d="100"/>
        </p:scale>
        <p:origin x="-2076" y="-72"/>
      </p:cViewPr>
      <p:guideLst>
        <p:guide orient="horz" pos="3144"/>
        <p:guide pos="214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1.xml"/><Relationship Id="rId13" Type="http://schemas.openxmlformats.org/officeDocument/2006/relationships/slide" Target="slides/slide6.xml"/><Relationship Id="rId18" Type="http://schemas.openxmlformats.org/officeDocument/2006/relationships/notesMaster" Target="notesMasters/notesMaster1.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Master" Target="slideMasters/slideMaster4.xml"/><Relationship Id="rId12" Type="http://schemas.openxmlformats.org/officeDocument/2006/relationships/slide" Target="slides/slide5.xml"/><Relationship Id="rId17" Type="http://schemas.openxmlformats.org/officeDocument/2006/relationships/slide" Target="slides/slide10.xml"/><Relationship Id="rId2" Type="http://schemas.openxmlformats.org/officeDocument/2006/relationships/customXml" Target="../customXml/item2.xml"/><Relationship Id="rId16" Type="http://schemas.openxmlformats.org/officeDocument/2006/relationships/slide" Target="slides/slide9.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4.xml"/><Relationship Id="rId24"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8.xml"/><Relationship Id="rId23" Type="http://schemas.openxmlformats.org/officeDocument/2006/relationships/theme" Target="theme/theme1.xml"/><Relationship Id="rId10" Type="http://schemas.openxmlformats.org/officeDocument/2006/relationships/slide" Target="slides/slide3.xml"/><Relationship Id="rId19"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911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latin typeface="Calibri" pitchFamily="34" charset="0"/>
            </a:endParaRPr>
          </a:p>
        </p:txBody>
      </p:sp>
      <p:sp>
        <p:nvSpPr>
          <p:cNvPr id="3" name="Date Placeholder 2"/>
          <p:cNvSpPr>
            <a:spLocks noGrp="1"/>
          </p:cNvSpPr>
          <p:nvPr>
            <p:ph type="dt" sz="quarter" idx="1"/>
          </p:nvPr>
        </p:nvSpPr>
        <p:spPr>
          <a:xfrm>
            <a:off x="3848645" y="0"/>
            <a:ext cx="2944283" cy="499110"/>
          </a:xfrm>
          <a:prstGeom prst="rect">
            <a:avLst/>
          </a:prstGeom>
        </p:spPr>
        <p:txBody>
          <a:bodyPr vert="horz" lIns="91440" tIns="45720" rIns="91440" bIns="45720" rtlCol="0"/>
          <a:lstStyle>
            <a:lvl1pPr algn="r" fontAlgn="auto">
              <a:spcBef>
                <a:spcPts val="0"/>
              </a:spcBef>
              <a:spcAft>
                <a:spcPts val="0"/>
              </a:spcAft>
              <a:defRPr sz="1200">
                <a:latin typeface="+mn-lt"/>
                <a:ea typeface="+mn-ea"/>
                <a:cs typeface="+mn-cs"/>
              </a:defRPr>
            </a:lvl1pPr>
          </a:lstStyle>
          <a:p>
            <a:pPr>
              <a:defRPr/>
            </a:pPr>
            <a:fld id="{2C7374F1-FEA4-CD44-A9B8-6588555623C5}" type="datetimeFigureOut">
              <a:rPr lang="en-US">
                <a:latin typeface="Calibri" pitchFamily="34" charset="0"/>
              </a:rPr>
              <a:pPr>
                <a:defRPr/>
              </a:pPr>
              <a:t>5/23/2017</a:t>
            </a:fld>
            <a:endParaRPr lang="en-US" dirty="0">
              <a:latin typeface="Calibri" pitchFamily="34" charset="0"/>
            </a:endParaRPr>
          </a:p>
        </p:txBody>
      </p:sp>
      <p:sp>
        <p:nvSpPr>
          <p:cNvPr id="4" name="Footer Placeholder 3"/>
          <p:cNvSpPr>
            <a:spLocks noGrp="1"/>
          </p:cNvSpPr>
          <p:nvPr>
            <p:ph type="ftr" sz="quarter" idx="2"/>
          </p:nvPr>
        </p:nvSpPr>
        <p:spPr>
          <a:xfrm>
            <a:off x="0" y="9481358"/>
            <a:ext cx="2944283" cy="49911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latin typeface="Calibri" pitchFamily="34" charset="0"/>
            </a:endParaRPr>
          </a:p>
        </p:txBody>
      </p:sp>
      <p:sp>
        <p:nvSpPr>
          <p:cNvPr id="5" name="Slide Number Placeholder 4"/>
          <p:cNvSpPr>
            <a:spLocks noGrp="1"/>
          </p:cNvSpPr>
          <p:nvPr>
            <p:ph type="sldNum" sz="quarter" idx="3"/>
          </p:nvPr>
        </p:nvSpPr>
        <p:spPr>
          <a:xfrm>
            <a:off x="3848645" y="9481358"/>
            <a:ext cx="2944283" cy="499110"/>
          </a:xfrm>
          <a:prstGeom prst="rect">
            <a:avLst/>
          </a:prstGeom>
        </p:spPr>
        <p:txBody>
          <a:bodyPr vert="horz" lIns="91440" tIns="45720" rIns="91440" bIns="45720" rtlCol="0" anchor="b"/>
          <a:lstStyle>
            <a:lvl1pPr algn="r" fontAlgn="auto">
              <a:spcBef>
                <a:spcPts val="0"/>
              </a:spcBef>
              <a:spcAft>
                <a:spcPts val="0"/>
              </a:spcAft>
              <a:defRPr sz="1200">
                <a:latin typeface="+mn-lt"/>
                <a:ea typeface="+mn-ea"/>
                <a:cs typeface="+mn-cs"/>
              </a:defRPr>
            </a:lvl1pPr>
          </a:lstStyle>
          <a:p>
            <a:pPr>
              <a:defRPr/>
            </a:pPr>
            <a:fld id="{1CD2D47C-2FA2-DC48-9AE2-FEE5FA7B0383}" type="slidenum">
              <a:rPr lang="en-US">
                <a:latin typeface="Calibri" pitchFamily="34" charset="0"/>
              </a:rPr>
              <a:pPr>
                <a:defRPr/>
              </a:pPr>
              <a:t>‹#›</a:t>
            </a:fld>
            <a:endParaRPr lang="en-US" dirty="0">
              <a:latin typeface="Calibri" pitchFamily="34" charset="0"/>
            </a:endParaRPr>
          </a:p>
        </p:txBody>
      </p:sp>
    </p:spTree>
    <p:extLst>
      <p:ext uri="{BB962C8B-B14F-4D97-AF65-F5344CB8AC3E}">
        <p14:creationId xmlns:p14="http://schemas.microsoft.com/office/powerpoint/2010/main" val="122316387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283" cy="499110"/>
          </a:xfrm>
          <a:prstGeom prst="rect">
            <a:avLst/>
          </a:prstGeom>
        </p:spPr>
        <p:txBody>
          <a:bodyPr vert="horz" lIns="91440" tIns="45720" rIns="91440" bIns="45720" rtlCol="0"/>
          <a:lstStyle>
            <a:lvl1pPr algn="l">
              <a:defRPr sz="1200">
                <a:latin typeface="Calibri" pitchFamily="34" charset="0"/>
              </a:defRPr>
            </a:lvl1pPr>
          </a:lstStyle>
          <a:p>
            <a:endParaRPr lang="en-US" dirty="0"/>
          </a:p>
        </p:txBody>
      </p:sp>
      <p:sp>
        <p:nvSpPr>
          <p:cNvPr id="3" name="Date Placeholder 2"/>
          <p:cNvSpPr>
            <a:spLocks noGrp="1"/>
          </p:cNvSpPr>
          <p:nvPr>
            <p:ph type="dt" idx="1"/>
          </p:nvPr>
        </p:nvSpPr>
        <p:spPr>
          <a:xfrm>
            <a:off x="3848645" y="0"/>
            <a:ext cx="2944283" cy="499110"/>
          </a:xfrm>
          <a:prstGeom prst="rect">
            <a:avLst/>
          </a:prstGeom>
        </p:spPr>
        <p:txBody>
          <a:bodyPr vert="horz" lIns="91440" tIns="45720" rIns="91440" bIns="45720" rtlCol="0"/>
          <a:lstStyle>
            <a:lvl1pPr algn="r">
              <a:defRPr sz="1200">
                <a:latin typeface="Calibri" pitchFamily="34" charset="0"/>
              </a:defRPr>
            </a:lvl1pPr>
          </a:lstStyle>
          <a:p>
            <a:fld id="{8E737011-97A8-478E-8D19-C98BF6646108}" type="datetimeFigureOut">
              <a:rPr lang="en-US" smtClean="0"/>
              <a:pPr/>
              <a:t>5/23/2017</a:t>
            </a:fld>
            <a:endParaRPr lang="en-US" dirty="0"/>
          </a:p>
        </p:txBody>
      </p:sp>
      <p:sp>
        <p:nvSpPr>
          <p:cNvPr id="4" name="Slide Image Placeholder 3"/>
          <p:cNvSpPr>
            <a:spLocks noGrp="1" noRot="1" noChangeAspect="1"/>
          </p:cNvSpPr>
          <p:nvPr>
            <p:ph type="sldImg" idx="2"/>
          </p:nvPr>
        </p:nvSpPr>
        <p:spPr>
          <a:xfrm>
            <a:off x="901700" y="749300"/>
            <a:ext cx="4991100" cy="3743325"/>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79450" y="4741545"/>
            <a:ext cx="5435600" cy="449199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9481358"/>
            <a:ext cx="2944283" cy="499110"/>
          </a:xfrm>
          <a:prstGeom prst="rect">
            <a:avLst/>
          </a:prstGeom>
        </p:spPr>
        <p:txBody>
          <a:bodyPr vert="horz" lIns="91440" tIns="45720" rIns="91440" bIns="45720" rtlCol="0" anchor="b"/>
          <a:lstStyle>
            <a:lvl1pPr algn="l">
              <a:defRPr sz="1200">
                <a:latin typeface="Calibri" pitchFamily="34" charset="0"/>
              </a:defRPr>
            </a:lvl1pPr>
          </a:lstStyle>
          <a:p>
            <a:endParaRPr lang="en-US" dirty="0"/>
          </a:p>
        </p:txBody>
      </p:sp>
      <p:sp>
        <p:nvSpPr>
          <p:cNvPr id="7" name="Slide Number Placeholder 6"/>
          <p:cNvSpPr>
            <a:spLocks noGrp="1"/>
          </p:cNvSpPr>
          <p:nvPr>
            <p:ph type="sldNum" sz="quarter" idx="5"/>
          </p:nvPr>
        </p:nvSpPr>
        <p:spPr>
          <a:xfrm>
            <a:off x="3848645" y="9481358"/>
            <a:ext cx="2944283" cy="499110"/>
          </a:xfrm>
          <a:prstGeom prst="rect">
            <a:avLst/>
          </a:prstGeom>
        </p:spPr>
        <p:txBody>
          <a:bodyPr vert="horz" lIns="91440" tIns="45720" rIns="91440" bIns="45720" rtlCol="0" anchor="b"/>
          <a:lstStyle>
            <a:lvl1pPr algn="r">
              <a:defRPr sz="1200">
                <a:latin typeface="Calibri" pitchFamily="34" charset="0"/>
              </a:defRPr>
            </a:lvl1pPr>
          </a:lstStyle>
          <a:p>
            <a:fld id="{689DDCE0-379A-4DFC-9133-ED2E8902FB34}" type="slidenum">
              <a:rPr lang="en-US" smtClean="0"/>
              <a:pPr/>
              <a:t>‹#›</a:t>
            </a:fld>
            <a:endParaRPr lang="en-US" dirty="0"/>
          </a:p>
        </p:txBody>
      </p:sp>
    </p:spTree>
    <p:extLst>
      <p:ext uri="{BB962C8B-B14F-4D97-AF65-F5344CB8AC3E}">
        <p14:creationId xmlns:p14="http://schemas.microsoft.com/office/powerpoint/2010/main" val="4846242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Calibri" pitchFamily="34" charset="0"/>
        <a:ea typeface="+mn-ea"/>
        <a:cs typeface="+mn-cs"/>
      </a:defRPr>
    </a:lvl1pPr>
    <a:lvl2pPr marL="457200" algn="l" defTabSz="914400" rtl="0" eaLnBrk="1" latinLnBrk="0" hangingPunct="1">
      <a:defRPr sz="1200" kern="1200">
        <a:solidFill>
          <a:schemeClr val="tx1"/>
        </a:solidFill>
        <a:latin typeface="Calibri" pitchFamily="34" charset="0"/>
        <a:ea typeface="+mn-ea"/>
        <a:cs typeface="+mn-cs"/>
      </a:defRPr>
    </a:lvl2pPr>
    <a:lvl3pPr marL="914400" algn="l" defTabSz="914400" rtl="0" eaLnBrk="1" latinLnBrk="0" hangingPunct="1">
      <a:defRPr sz="1200" kern="1200">
        <a:solidFill>
          <a:schemeClr val="tx1"/>
        </a:solidFill>
        <a:latin typeface="Calibri" pitchFamily="34" charset="0"/>
        <a:ea typeface="+mn-ea"/>
        <a:cs typeface="+mn-cs"/>
      </a:defRPr>
    </a:lvl3pPr>
    <a:lvl4pPr marL="1371600" algn="l" defTabSz="914400" rtl="0" eaLnBrk="1" latinLnBrk="0" hangingPunct="1">
      <a:defRPr sz="1200" kern="1200">
        <a:solidFill>
          <a:schemeClr val="tx1"/>
        </a:solidFill>
        <a:latin typeface="Calibri" pitchFamily="34" charset="0"/>
        <a:ea typeface="+mn-ea"/>
        <a:cs typeface="+mn-cs"/>
      </a:defRPr>
    </a:lvl4pPr>
    <a:lvl5pPr marL="1828800" algn="l" defTabSz="914400" rtl="0" eaLnBrk="1" latinLnBrk="0" hangingPunct="1">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sz="1600" dirty="0" smtClean="0"/>
          </a:p>
          <a:p>
            <a:r>
              <a:rPr lang="en-GB" sz="1600" dirty="0" smtClean="0"/>
              <a:t>Good afternoon, today I’d like to present some findings from  recent studies we carried out on  three farms in Scotland and Northern England where we’ve been looking at ways to improve the uptake of TST by sheep farmers. </a:t>
            </a:r>
          </a:p>
          <a:p>
            <a:endParaRPr lang="en-GB" sz="1600" dirty="0" smtClean="0"/>
          </a:p>
          <a:p>
            <a:r>
              <a:rPr lang="en-GB" sz="1600" dirty="0" smtClean="0"/>
              <a:t>There are a number of approaches to slowing anthelmintic resistance, and we have been concentrating on TST using the Happy Factor weight prediction method developed at Moredun.</a:t>
            </a:r>
          </a:p>
          <a:p>
            <a:endParaRPr lang="en-GB" sz="1600" dirty="0"/>
          </a:p>
        </p:txBody>
      </p:sp>
      <p:sp>
        <p:nvSpPr>
          <p:cNvPr id="4" name="Slide Number Placeholder 3"/>
          <p:cNvSpPr>
            <a:spLocks noGrp="1"/>
          </p:cNvSpPr>
          <p:nvPr>
            <p:ph type="sldNum" sz="quarter" idx="10"/>
          </p:nvPr>
        </p:nvSpPr>
        <p:spPr/>
        <p:txBody>
          <a:bodyPr/>
          <a:lstStyle/>
          <a:p>
            <a:fld id="{689DDCE0-379A-4DFC-9133-ED2E8902FB34}" type="slidenum">
              <a:rPr lang="en-US" smtClean="0"/>
              <a:pPr/>
              <a:t>1</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Happy Factor TST is a production based method which uses a mathematical model to generate weight targets for individual lambs.</a:t>
            </a:r>
          </a:p>
          <a:p>
            <a:endParaRPr lang="en-GB" dirty="0"/>
          </a:p>
          <a:p>
            <a:r>
              <a:rPr lang="en-GB" dirty="0" smtClean="0"/>
              <a:t>We’ve previously shown on our research farm that it can slow the development of resistance by reducing anthelmintic use, without meaningful reduction in productivity.  </a:t>
            </a:r>
          </a:p>
          <a:p>
            <a:endParaRPr lang="en-GB" dirty="0"/>
          </a:p>
          <a:p>
            <a:r>
              <a:rPr lang="en-GB" dirty="0" smtClean="0"/>
              <a:t>We also used the same method on several commercial and other research farms with similar success at reducing anthelmintic input with no production losses.</a:t>
            </a:r>
          </a:p>
          <a:p>
            <a:endParaRPr lang="en-GB" dirty="0"/>
          </a:p>
          <a:p>
            <a:r>
              <a:rPr lang="en-GB" dirty="0" smtClean="0"/>
              <a:t>To determine whether an animal  requires treatment, the Happy Factor method calculates a cutoff weight threshold of 0.66 of theoretical maximum growth given the previous </a:t>
            </a:r>
            <a:r>
              <a:rPr lang="en-GB" dirty="0" err="1" smtClean="0"/>
              <a:t>bodysize</a:t>
            </a:r>
            <a:r>
              <a:rPr lang="en-GB" dirty="0" smtClean="0"/>
              <a:t>, climate and food availability.</a:t>
            </a:r>
          </a:p>
          <a:p>
            <a:endParaRPr lang="en-GB" dirty="0"/>
          </a:p>
          <a:p>
            <a:r>
              <a:rPr lang="en-GB" dirty="0" smtClean="0"/>
              <a:t>The 0.66 cutoff value for treatment was determined following analysis of the response to treatment at the original site, but farms and sheep differ in their productivity, so we felt we needed some information about whether this cutoff value should be specific to each farm, notwithstanding the difficulty this could add to persuading farmers to use this method of treating for nematode infection</a:t>
            </a:r>
            <a:endParaRPr lang="en-GB" dirty="0"/>
          </a:p>
        </p:txBody>
      </p:sp>
      <p:sp>
        <p:nvSpPr>
          <p:cNvPr id="4" name="Slide Number Placeholder 3"/>
          <p:cNvSpPr>
            <a:spLocks noGrp="1"/>
          </p:cNvSpPr>
          <p:nvPr>
            <p:ph type="sldNum" sz="quarter" idx="10"/>
          </p:nvPr>
        </p:nvSpPr>
        <p:spPr/>
        <p:txBody>
          <a:bodyPr/>
          <a:lstStyle/>
          <a:p>
            <a:fld id="{689DDCE0-379A-4DFC-9133-ED2E8902FB34}" type="slidenum">
              <a:rPr lang="en-US" smtClean="0"/>
              <a:pPr/>
              <a:t>2</a:t>
            </a:fld>
            <a:endParaRPr lang="en-US" dirty="0"/>
          </a:p>
        </p:txBody>
      </p:sp>
    </p:spTree>
    <p:extLst>
      <p:ext uri="{BB962C8B-B14F-4D97-AF65-F5344CB8AC3E}">
        <p14:creationId xmlns:p14="http://schemas.microsoft.com/office/powerpoint/2010/main" val="3264890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just gives a general overview of the consequence of using a threshold that’s not correct for that farm.</a:t>
            </a:r>
          </a:p>
          <a:p>
            <a:endParaRPr lang="en-GB" dirty="0"/>
          </a:p>
          <a:p>
            <a:r>
              <a:rPr lang="en-GB" dirty="0" smtClean="0"/>
              <a:t>Too high a threshold (Moving to the right on this schematic) means we will be treating more lambs and are more likely to be administering treatments that have little or no effect on productivity, and simply serve to increase the number of drug exposed parasites being excreted onto pasture.</a:t>
            </a:r>
          </a:p>
          <a:p>
            <a:endParaRPr lang="en-GB" dirty="0"/>
          </a:p>
          <a:p>
            <a:r>
              <a:rPr lang="en-GB" dirty="0" smtClean="0"/>
              <a:t>Conversely, if the threshold is too low, we treat fewer lambs and run the risk of missing treatments which would have benefitted the farm by maintaining lamb production. </a:t>
            </a:r>
          </a:p>
          <a:p>
            <a:endParaRPr lang="en-GB" dirty="0"/>
          </a:p>
          <a:p>
            <a:r>
              <a:rPr lang="en-GB" dirty="0" smtClean="0"/>
              <a:t>So we should be aiming to hit the sweet spot in the middle, where as many lambs as possible are left untreated, but we still target the poor performers.</a:t>
            </a:r>
            <a:endParaRPr lang="en-GB" dirty="0"/>
          </a:p>
        </p:txBody>
      </p:sp>
      <p:sp>
        <p:nvSpPr>
          <p:cNvPr id="4" name="Slide Number Placeholder 3"/>
          <p:cNvSpPr>
            <a:spLocks noGrp="1"/>
          </p:cNvSpPr>
          <p:nvPr>
            <p:ph type="sldNum" sz="quarter" idx="10"/>
          </p:nvPr>
        </p:nvSpPr>
        <p:spPr/>
        <p:txBody>
          <a:bodyPr/>
          <a:lstStyle/>
          <a:p>
            <a:fld id="{689DDCE0-379A-4DFC-9133-ED2E8902FB34}" type="slidenum">
              <a:rPr lang="en-US" smtClean="0"/>
              <a:pPr/>
              <a:t>3</a:t>
            </a:fld>
            <a:endParaRPr lang="en-US" dirty="0"/>
          </a:p>
        </p:txBody>
      </p:sp>
    </p:spTree>
    <p:extLst>
      <p:ext uri="{BB962C8B-B14F-4D97-AF65-F5344CB8AC3E}">
        <p14:creationId xmlns:p14="http://schemas.microsoft.com/office/powerpoint/2010/main" val="23487573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We aimed to calculate the optimum cut off values for treatment  at four sites;</a:t>
            </a:r>
          </a:p>
          <a:p>
            <a:r>
              <a:rPr lang="en-GB" dirty="0" smtClean="0"/>
              <a:t>Two were research farms, including that where the original cutoff data was generated, where we wanted to look at how consistent the cutoff is over time.</a:t>
            </a:r>
          </a:p>
          <a:p>
            <a:r>
              <a:rPr lang="en-GB" dirty="0" smtClean="0"/>
              <a:t>The other research farm is a mixed upland and hill farm, where we trialled TST in an extensive grazing system. </a:t>
            </a:r>
          </a:p>
          <a:p>
            <a:r>
              <a:rPr lang="en-GB" dirty="0" smtClean="0"/>
              <a:t>We also used data from two commercial sites, one lowland and one upland, which also formed part of our TST studies.</a:t>
            </a:r>
          </a:p>
          <a:p>
            <a:endParaRPr lang="en-GB" dirty="0"/>
          </a:p>
          <a:p>
            <a:r>
              <a:rPr lang="en-GB" dirty="0" smtClean="0"/>
              <a:t>To avoid the biased nature of TST treatments we only used data from planned treatment control groups for this analysis. We calculated the efficiency of animals before and after treatments and used ROC curve analysis to generate the optimum threshold for each  far. </a:t>
            </a:r>
          </a:p>
          <a:p>
            <a:endParaRPr lang="en-GB" dirty="0"/>
          </a:p>
          <a:p>
            <a:r>
              <a:rPr lang="en-GB" dirty="0" smtClean="0"/>
              <a:t>From this we were able to retrospectively calculate the number of treatments which would have been given under TST using both the original (Standard) cutoff of 0.66 and the farm specific  cutoff value. </a:t>
            </a:r>
          </a:p>
          <a:p>
            <a:endParaRPr lang="en-GB" dirty="0"/>
          </a:p>
          <a:p>
            <a:r>
              <a:rPr lang="en-GB" dirty="0" smtClean="0"/>
              <a:t>We also estimated the production effects of using these threshold values by using pre and post-treatment growth rates.</a:t>
            </a:r>
            <a:endParaRPr lang="en-GB" dirty="0"/>
          </a:p>
        </p:txBody>
      </p:sp>
      <p:sp>
        <p:nvSpPr>
          <p:cNvPr id="4" name="Slide Number Placeholder 3"/>
          <p:cNvSpPr>
            <a:spLocks noGrp="1"/>
          </p:cNvSpPr>
          <p:nvPr>
            <p:ph type="sldNum" sz="quarter" idx="10"/>
          </p:nvPr>
        </p:nvSpPr>
        <p:spPr/>
        <p:txBody>
          <a:bodyPr/>
          <a:lstStyle/>
          <a:p>
            <a:fld id="{689DDCE0-379A-4DFC-9133-ED2E8902FB34}" type="slidenum">
              <a:rPr lang="en-US" smtClean="0"/>
              <a:pPr/>
              <a:t>4</a:t>
            </a:fld>
            <a:endParaRPr lang="en-US" dirty="0"/>
          </a:p>
        </p:txBody>
      </p:sp>
    </p:spTree>
    <p:extLst>
      <p:ext uri="{BB962C8B-B14F-4D97-AF65-F5344CB8AC3E}">
        <p14:creationId xmlns:p14="http://schemas.microsoft.com/office/powerpoint/2010/main" val="1100237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Here are the Estimated treatment thresholds generated by the ROC analysis.</a:t>
            </a:r>
          </a:p>
          <a:p>
            <a:endParaRPr lang="en-GB" dirty="0"/>
          </a:p>
          <a:p>
            <a:r>
              <a:rPr lang="en-GB" dirty="0" smtClean="0"/>
              <a:t>Farm 1 is the original site, and somewhat surprisingly, the Estimated threshold here is higher than the Standard value.</a:t>
            </a:r>
          </a:p>
          <a:p>
            <a:endParaRPr lang="en-GB" dirty="0"/>
          </a:p>
          <a:p>
            <a:r>
              <a:rPr lang="en-GB" dirty="0" smtClean="0"/>
              <a:t>In fact, all of the farms with the exception of farm 3 (which is the other research farm,  and uses two breeds grazing on upland and hill pastures) has a higher Estimated threshold than the Standard value.</a:t>
            </a:r>
          </a:p>
          <a:p>
            <a:endParaRPr lang="en-GB" dirty="0"/>
          </a:p>
          <a:p>
            <a:r>
              <a:rPr lang="en-GB" dirty="0" smtClean="0"/>
              <a:t>So what effect would there be if we used these thresholds rather than the standard 0.66?</a:t>
            </a:r>
            <a:endParaRPr lang="en-GB" dirty="0"/>
          </a:p>
        </p:txBody>
      </p:sp>
      <p:sp>
        <p:nvSpPr>
          <p:cNvPr id="4" name="Slide Number Placeholder 3"/>
          <p:cNvSpPr>
            <a:spLocks noGrp="1"/>
          </p:cNvSpPr>
          <p:nvPr>
            <p:ph type="sldNum" sz="quarter" idx="10"/>
          </p:nvPr>
        </p:nvSpPr>
        <p:spPr/>
        <p:txBody>
          <a:bodyPr/>
          <a:lstStyle/>
          <a:p>
            <a:fld id="{689DDCE0-379A-4DFC-9133-ED2E8902FB34}" type="slidenum">
              <a:rPr lang="en-US" smtClean="0"/>
              <a:pPr/>
              <a:t>6</a:t>
            </a:fld>
            <a:endParaRPr lang="en-US" dirty="0"/>
          </a:p>
        </p:txBody>
      </p:sp>
    </p:spTree>
    <p:extLst>
      <p:ext uri="{BB962C8B-B14F-4D97-AF65-F5344CB8AC3E}">
        <p14:creationId xmlns:p14="http://schemas.microsoft.com/office/powerpoint/2010/main" val="40705221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To get an estimate of the production difference between the two cutoff values, we assumed that growth rate would remain constant without anthelmintic input.</a:t>
            </a:r>
          </a:p>
          <a:p>
            <a:endParaRPr lang="en-GB" dirty="0"/>
          </a:p>
          <a:p>
            <a:r>
              <a:rPr lang="en-GB" dirty="0" smtClean="0"/>
              <a:t>So animals which would not have been treated were assigned their pre-treatment growth rate, and those treated assigned their actual post-treatment growth rates.</a:t>
            </a:r>
          </a:p>
          <a:p>
            <a:endParaRPr lang="en-GB" dirty="0"/>
          </a:p>
          <a:p>
            <a:r>
              <a:rPr lang="en-GB" dirty="0" smtClean="0"/>
              <a:t>None of the farms showed any effect of changing from the Standard cutoff value to the farm specific one, and this likely reflects the small gains to be made by treating animals  with parasite infections which are only causing marginally production limiting pathology</a:t>
            </a:r>
            <a:endParaRPr lang="en-GB" dirty="0"/>
          </a:p>
        </p:txBody>
      </p:sp>
      <p:sp>
        <p:nvSpPr>
          <p:cNvPr id="4" name="Slide Number Placeholder 3"/>
          <p:cNvSpPr>
            <a:spLocks noGrp="1"/>
          </p:cNvSpPr>
          <p:nvPr>
            <p:ph type="sldNum" sz="quarter" idx="10"/>
          </p:nvPr>
        </p:nvSpPr>
        <p:spPr/>
        <p:txBody>
          <a:bodyPr/>
          <a:lstStyle/>
          <a:p>
            <a:fld id="{689DDCE0-379A-4DFC-9133-ED2E8902FB34}" type="slidenum">
              <a:rPr lang="en-US" smtClean="0"/>
              <a:pPr/>
              <a:t>7</a:t>
            </a:fld>
            <a:endParaRPr lang="en-US" dirty="0"/>
          </a:p>
        </p:txBody>
      </p:sp>
    </p:spTree>
    <p:extLst>
      <p:ext uri="{BB962C8B-B14F-4D97-AF65-F5344CB8AC3E}">
        <p14:creationId xmlns:p14="http://schemas.microsoft.com/office/powerpoint/2010/main" val="1684540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shows us the number of treatments we would have given, </a:t>
            </a:r>
          </a:p>
          <a:p>
            <a:endParaRPr lang="en-GB" dirty="0" smtClean="0"/>
          </a:p>
          <a:p>
            <a:r>
              <a:rPr lang="en-GB" dirty="0" smtClean="0"/>
              <a:t>Since the data we used here was from individual animal treatments the actual figure without TST was 1 treatment per animal, so each farm would have treated less at either threshold.</a:t>
            </a:r>
          </a:p>
          <a:p>
            <a:endParaRPr lang="en-GB" dirty="0"/>
          </a:p>
          <a:p>
            <a:r>
              <a:rPr lang="en-GB" dirty="0"/>
              <a:t>T</a:t>
            </a:r>
            <a:r>
              <a:rPr lang="en-GB" dirty="0" smtClean="0"/>
              <a:t>he farms where the threshold was higher would all have treated significantly more animals  compared with standard threshold TST(P&lt;0.05, ANOVA of treat = 1, no treat = 0), the only exception being Farm 3, where the threshold was slightly lower and thus slightly fewer treatments were predicted.</a:t>
            </a:r>
          </a:p>
          <a:p>
            <a:endParaRPr lang="en-GB" dirty="0"/>
          </a:p>
          <a:p>
            <a:r>
              <a:rPr lang="en-GB" dirty="0" smtClean="0"/>
              <a:t>The key question we can take from this however, is would these increased treatments have had any effect on productivity? </a:t>
            </a:r>
          </a:p>
          <a:p>
            <a:endParaRPr lang="en-GB" dirty="0"/>
          </a:p>
          <a:p>
            <a:r>
              <a:rPr lang="en-GB" dirty="0" smtClean="0"/>
              <a:t>These extra treatments would be given to animals with efficiencies close to the point where treatment becomes effective, and so are likely to be of marginal value in terms of production gains.</a:t>
            </a:r>
            <a:endParaRPr lang="en-GB" dirty="0"/>
          </a:p>
        </p:txBody>
      </p:sp>
      <p:sp>
        <p:nvSpPr>
          <p:cNvPr id="4" name="Slide Number Placeholder 3"/>
          <p:cNvSpPr>
            <a:spLocks noGrp="1"/>
          </p:cNvSpPr>
          <p:nvPr>
            <p:ph type="sldNum" sz="quarter" idx="10"/>
          </p:nvPr>
        </p:nvSpPr>
        <p:spPr/>
        <p:txBody>
          <a:bodyPr/>
          <a:lstStyle/>
          <a:p>
            <a:fld id="{689DDCE0-379A-4DFC-9133-ED2E8902FB34}" type="slidenum">
              <a:rPr lang="en-US" smtClean="0"/>
              <a:pPr/>
              <a:t>8</a:t>
            </a:fld>
            <a:endParaRPr lang="en-US" dirty="0"/>
          </a:p>
        </p:txBody>
      </p:sp>
    </p:spTree>
    <p:extLst>
      <p:ext uri="{BB962C8B-B14F-4D97-AF65-F5344CB8AC3E}">
        <p14:creationId xmlns:p14="http://schemas.microsoft.com/office/powerpoint/2010/main" val="40199129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So to conclude:</a:t>
            </a:r>
          </a:p>
          <a:p>
            <a:endParaRPr lang="en-GB" dirty="0"/>
          </a:p>
          <a:p>
            <a:r>
              <a:rPr lang="en-GB" dirty="0" smtClean="0"/>
              <a:t>We’ve shown </a:t>
            </a:r>
            <a:r>
              <a:rPr lang="en-GB" dirty="0" err="1" smtClean="0"/>
              <a:t>previosuly</a:t>
            </a:r>
            <a:r>
              <a:rPr lang="en-GB" dirty="0" smtClean="0"/>
              <a:t> that Happy Factor TST is capable of reducing anthelmintic input without production losses…</a:t>
            </a:r>
          </a:p>
          <a:p>
            <a:endParaRPr lang="en-GB" dirty="0"/>
          </a:p>
          <a:p>
            <a:r>
              <a:rPr lang="en-GB" dirty="0" smtClean="0"/>
              <a:t>But here we wanted to see if it was enough to use the same criteria on every farm.</a:t>
            </a:r>
          </a:p>
          <a:p>
            <a:endParaRPr lang="en-GB" dirty="0"/>
          </a:p>
          <a:p>
            <a:r>
              <a:rPr lang="en-GB" dirty="0" smtClean="0"/>
              <a:t>At first it would appear  from theses results that the threshold is technically different on the farms we examined here, and that that corresponds to apparently higher need for anthelmintic.</a:t>
            </a:r>
          </a:p>
          <a:p>
            <a:endParaRPr lang="en-GB" dirty="0"/>
          </a:p>
          <a:p>
            <a:r>
              <a:rPr lang="en-GB" dirty="0" smtClean="0"/>
              <a:t>But when we looked into the implications for productivity, the estimates of growth rates did not change with those extra treatments, indicating they would be of little benefit, and that there is a degree of elasticity in the threshold, sufficient that we can suggest a single treatment </a:t>
            </a:r>
            <a:r>
              <a:rPr lang="en-GB" smtClean="0"/>
              <a:t>threshold  for all farms.</a:t>
            </a:r>
            <a:endParaRPr lang="en-GB" dirty="0"/>
          </a:p>
        </p:txBody>
      </p:sp>
      <p:sp>
        <p:nvSpPr>
          <p:cNvPr id="4" name="Slide Number Placeholder 3"/>
          <p:cNvSpPr>
            <a:spLocks noGrp="1"/>
          </p:cNvSpPr>
          <p:nvPr>
            <p:ph type="sldNum" sz="quarter" idx="10"/>
          </p:nvPr>
        </p:nvSpPr>
        <p:spPr/>
        <p:txBody>
          <a:bodyPr/>
          <a:lstStyle/>
          <a:p>
            <a:fld id="{689DDCE0-379A-4DFC-9133-ED2E8902FB34}" type="slidenum">
              <a:rPr lang="en-US" smtClean="0"/>
              <a:pPr/>
              <a:t>9</a:t>
            </a:fld>
            <a:endParaRPr lang="en-US" dirty="0"/>
          </a:p>
        </p:txBody>
      </p:sp>
    </p:spTree>
    <p:extLst>
      <p:ext uri="{BB962C8B-B14F-4D97-AF65-F5344CB8AC3E}">
        <p14:creationId xmlns:p14="http://schemas.microsoft.com/office/powerpoint/2010/main" val="30755841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89DDCE0-379A-4DFC-9133-ED2E8902FB34}" type="slidenum">
              <a:rPr lang="en-US" smtClean="0"/>
              <a:pPr/>
              <a:t>10</a:t>
            </a:fld>
            <a:endParaRPr lang="en-US" dirty="0"/>
          </a:p>
        </p:txBody>
      </p:sp>
    </p:spTree>
    <p:extLst>
      <p:ext uri="{BB962C8B-B14F-4D97-AF65-F5344CB8AC3E}">
        <p14:creationId xmlns:p14="http://schemas.microsoft.com/office/powerpoint/2010/main" val="13124840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Vertical Title and Text">
    <p:bg>
      <p:bgPr>
        <a:blipFill>
          <a:blip r:embed="rId2"/>
          <a:tile tx="0" ty="0" sx="100000" sy="100000" flip="none" algn="tl"/>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739994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13689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latin typeface="Calibri" pitchFamily="34"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latin typeface="Calibr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a:xfrm>
            <a:off x="457200" y="6356350"/>
            <a:ext cx="2133600" cy="365125"/>
          </a:xfrm>
          <a:prstGeom prst="rect">
            <a:avLst/>
          </a:prstGeom>
        </p:spPr>
        <p:txBody>
          <a:bodyPr/>
          <a:lstStyle>
            <a:lvl1pPr>
              <a:defRPr>
                <a:latin typeface="Calibri" pitchFamily="34" charset="0"/>
              </a:defRPr>
            </a:lvl1pPr>
          </a:lstStyle>
          <a:p>
            <a:fld id="{7093A8F3-C315-44BB-955C-2D7F79870381}" type="datetimeFigureOut">
              <a:rPr lang="en-US" smtClean="0"/>
              <a:pPr/>
              <a:t>5/23/2017</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lvl1pPr>
              <a:defRPr>
                <a:latin typeface="Calibri" pitchFamily="34" charset="0"/>
              </a:defRPr>
            </a:lvl1p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latin typeface="Calibri" pitchFamily="34" charset="0"/>
              </a:defRPr>
            </a:lvl1pPr>
          </a:lstStyle>
          <a:p>
            <a:fld id="{88D6C340-6DA5-42EF-82F0-88E66B3D71EF}" type="slidenum">
              <a:rPr lang="en-US" smtClean="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Tree>
    <p:extLst>
      <p:ext uri="{BB962C8B-B14F-4D97-AF65-F5344CB8AC3E}">
        <p14:creationId xmlns:p14="http://schemas.microsoft.com/office/powerpoint/2010/main" val="41289186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emf"/></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theme" Target="../theme/theme2.xml"/><Relationship Id="rId1" Type="http://schemas.openxmlformats.org/officeDocument/2006/relationships/slideLayout" Target="../slideLayouts/slideLayout2.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2.emf"/></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3.xml"/><Relationship Id="rId1" Type="http://schemas.openxmlformats.org/officeDocument/2006/relationships/slideLayout" Target="../slideLayouts/slideLayout3.xml"/><Relationship Id="rId4" Type="http://schemas.openxmlformats.org/officeDocument/2006/relationships/image" Target="../media/image2.emf"/></Relationships>
</file>

<file path=ppt/slideMasters/_rels/slideMaster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theme" Target="../theme/theme4.xml"/><Relationship Id="rId1" Type="http://schemas.openxmlformats.org/officeDocument/2006/relationships/slideLayout" Target="../slideLayouts/slideLayout4.xml"/><Relationship Id="rId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test tubes_33_(2)-k-H.jpg"/>
          <p:cNvPicPr>
            <a:picLocks/>
          </p:cNvPicPr>
          <p:nvPr/>
        </p:nvPicPr>
        <p:blipFill rotWithShape="1">
          <a:blip r:embed="rId3" cstate="print">
            <a:extLst>
              <a:ext uri="{28A0092B-C50C-407E-A947-70E740481C1C}">
                <a14:useLocalDpi xmlns:a14="http://schemas.microsoft.com/office/drawing/2010/main" val="0"/>
              </a:ext>
            </a:extLst>
          </a:blip>
          <a:srcRect/>
          <a:stretch/>
        </p:blipFill>
        <p:spPr>
          <a:xfrm>
            <a:off x="1" y="-2"/>
            <a:ext cx="9144000" cy="6858002"/>
          </a:xfrm>
          <a:prstGeom prst="rect">
            <a:avLst/>
          </a:prstGeom>
        </p:spPr>
      </p:pic>
      <p:pic>
        <p:nvPicPr>
          <p:cNvPr id="8" name="Picture 7" descr="Moredun only logo - H whit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6682" y="1776522"/>
            <a:ext cx="3147774" cy="2109678"/>
          </a:xfrm>
          <a:prstGeom prst="rect">
            <a:avLst/>
          </a:prstGeom>
        </p:spPr>
      </p:pic>
      <p:sp>
        <p:nvSpPr>
          <p:cNvPr id="9" name="TextBox 8"/>
          <p:cNvSpPr txBox="1"/>
          <p:nvPr/>
        </p:nvSpPr>
        <p:spPr>
          <a:xfrm>
            <a:off x="2877509" y="3486090"/>
            <a:ext cx="3281240" cy="400110"/>
          </a:xfrm>
          <a:prstGeom prst="rect">
            <a:avLst/>
          </a:prstGeom>
          <a:noFill/>
        </p:spPr>
        <p:txBody>
          <a:bodyPr wrap="square" rtlCol="0">
            <a:spAutoFit/>
          </a:bodyPr>
          <a:lstStyle/>
          <a:p>
            <a:pPr algn="ctr"/>
            <a:r>
              <a:rPr lang="en-US" sz="2000" b="1" dirty="0" err="1" smtClean="0">
                <a:solidFill>
                  <a:schemeClr val="bg1"/>
                </a:solidFill>
                <a:latin typeface="Calibri" pitchFamily="34" charset="0"/>
                <a:cs typeface="Calibri" pitchFamily="34" charset="0"/>
              </a:rPr>
              <a:t>www.moredun.org.uk</a:t>
            </a:r>
            <a:endParaRPr lang="en-US" sz="2000" b="1"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4108906662"/>
      </p:ext>
    </p:extLst>
  </p:cSld>
  <p:clrMap bg1="lt1" tx1="dk1" bg2="lt2" tx2="dk2" accent1="accent1" accent2="accent2" accent3="accent3" accent4="accent4" accent5="accent5" accent6="accent6" hlink="hlink" folHlink="folHlink"/>
  <p:sldLayoutIdLst>
    <p:sldLayoutId id="2147483700"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ab 888-H-1_lo-res.jpg"/>
          <p:cNvPicPr>
            <a:picLocks noChangeAspect="1"/>
          </p:cNvPicPr>
          <p:nvPr/>
        </p:nvPicPr>
        <p:blipFill rotWithShape="1">
          <a:blip r:embed="rId3">
            <a:extLst>
              <a:ext uri="{28A0092B-C50C-407E-A947-70E740481C1C}">
                <a14:useLocalDpi xmlns:a14="http://schemas.microsoft.com/office/drawing/2010/main" val="0"/>
              </a:ext>
            </a:extLst>
          </a:blip>
          <a:srcRect r="-70"/>
          <a:stretch/>
        </p:blipFill>
        <p:spPr>
          <a:xfrm>
            <a:off x="0" y="0"/>
            <a:ext cx="9194800" cy="6858000"/>
          </a:xfrm>
          <a:prstGeom prst="rect">
            <a:avLst/>
          </a:prstGeom>
        </p:spPr>
      </p:pic>
      <p:pic>
        <p:nvPicPr>
          <p:cNvPr id="8" name="Picture 7" descr="Moredun only logo - H whit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27343" y="6275948"/>
            <a:ext cx="757381" cy="507606"/>
          </a:xfrm>
          <a:prstGeom prst="rect">
            <a:avLst/>
          </a:prstGeom>
        </p:spPr>
      </p:pic>
      <p:sp>
        <p:nvSpPr>
          <p:cNvPr id="9" name="TextBox 8"/>
          <p:cNvSpPr txBox="1"/>
          <p:nvPr/>
        </p:nvSpPr>
        <p:spPr>
          <a:xfrm>
            <a:off x="232934" y="6560416"/>
            <a:ext cx="1281132" cy="223138"/>
          </a:xfrm>
          <a:prstGeom prst="rect">
            <a:avLst/>
          </a:prstGeom>
          <a:noFill/>
        </p:spPr>
        <p:txBody>
          <a:bodyPr wrap="square" rtlCol="0">
            <a:spAutoFit/>
          </a:bodyPr>
          <a:lstStyle/>
          <a:p>
            <a:r>
              <a:rPr lang="en-US" sz="800" b="1" dirty="0" err="1">
                <a:solidFill>
                  <a:schemeClr val="bg1"/>
                </a:solidFill>
                <a:latin typeface="Calibri" pitchFamily="34" charset="0"/>
                <a:cs typeface="Calibri" pitchFamily="34" charset="0"/>
              </a:rPr>
              <a:t>www.moredun.org.uk</a:t>
            </a:r>
            <a:endParaRPr lang="en-US" sz="800" b="1" dirty="0">
              <a:solidFill>
                <a:schemeClr val="bg1"/>
              </a:solidFill>
              <a:latin typeface="Calibri" pitchFamily="34" charset="0"/>
              <a:cs typeface="Calibri" pitchFamily="34" charset="0"/>
            </a:endParaRPr>
          </a:p>
        </p:txBody>
      </p:sp>
      <p:sp>
        <p:nvSpPr>
          <p:cNvPr id="10" name="TextBox 9"/>
          <p:cNvSpPr txBox="1"/>
          <p:nvPr/>
        </p:nvSpPr>
        <p:spPr>
          <a:xfrm>
            <a:off x="232934" y="332740"/>
            <a:ext cx="8651790" cy="1200329"/>
          </a:xfrm>
          <a:prstGeom prst="rect">
            <a:avLst/>
          </a:prstGeom>
          <a:noFill/>
        </p:spPr>
        <p:txBody>
          <a:bodyPr wrap="square" rtlCol="0">
            <a:spAutoFit/>
          </a:bodyPr>
          <a:lstStyle/>
          <a:p>
            <a:pPr algn="ctr"/>
            <a:r>
              <a:rPr lang="en-US" sz="3600" b="1" dirty="0" err="1" smtClean="0">
                <a:solidFill>
                  <a:schemeClr val="bg1"/>
                </a:solidFill>
                <a:latin typeface="Times"/>
                <a:cs typeface="Times"/>
              </a:rPr>
              <a:t>Moredun</a:t>
            </a:r>
            <a:r>
              <a:rPr lang="en-US" sz="3600" b="1" dirty="0" smtClean="0">
                <a:solidFill>
                  <a:schemeClr val="bg1"/>
                </a:solidFill>
                <a:latin typeface="Times"/>
                <a:cs typeface="Times"/>
              </a:rPr>
              <a:t> Research Institute </a:t>
            </a:r>
          </a:p>
          <a:p>
            <a:pPr algn="ctr"/>
            <a:r>
              <a:rPr lang="en-US" sz="3600" b="1" dirty="0" smtClean="0">
                <a:solidFill>
                  <a:schemeClr val="bg1"/>
                </a:solidFill>
                <a:latin typeface="Times"/>
                <a:cs typeface="Times"/>
              </a:rPr>
              <a:t>Mission Statement</a:t>
            </a:r>
            <a:endParaRPr lang="en-US" sz="3600" b="1" dirty="0">
              <a:solidFill>
                <a:schemeClr val="bg1"/>
              </a:solidFill>
              <a:latin typeface="Times"/>
              <a:cs typeface="Times"/>
            </a:endParaRPr>
          </a:p>
        </p:txBody>
      </p:sp>
      <p:sp>
        <p:nvSpPr>
          <p:cNvPr id="11" name="Rectangle 10"/>
          <p:cNvSpPr/>
          <p:nvPr/>
        </p:nvSpPr>
        <p:spPr>
          <a:xfrm>
            <a:off x="1025860" y="2276872"/>
            <a:ext cx="7092280" cy="954107"/>
          </a:xfrm>
          <a:prstGeom prst="rect">
            <a:avLst/>
          </a:prstGeom>
        </p:spPr>
        <p:txBody>
          <a:bodyPr wrap="square">
            <a:spAutoFit/>
          </a:bodyPr>
          <a:lstStyle/>
          <a:p>
            <a:pPr algn="ctr">
              <a:buFont typeface="Monotype Sorts" pitchFamily="2" charset="2"/>
              <a:buNone/>
            </a:pPr>
            <a:r>
              <a:rPr lang="en-GB" sz="2800" dirty="0" smtClean="0">
                <a:solidFill>
                  <a:srgbClr val="FFFF00"/>
                </a:solidFill>
                <a:latin typeface="Calibri" pitchFamily="34" charset="0"/>
              </a:rPr>
              <a:t>“To prevent and control infectious diseases </a:t>
            </a:r>
          </a:p>
          <a:p>
            <a:pPr algn="ctr">
              <a:buFont typeface="Monotype Sorts" pitchFamily="2" charset="2"/>
              <a:buNone/>
            </a:pPr>
            <a:r>
              <a:rPr lang="en-GB" sz="2800" dirty="0" smtClean="0">
                <a:solidFill>
                  <a:srgbClr val="FFFF00"/>
                </a:solidFill>
                <a:latin typeface="Calibri" pitchFamily="34" charset="0"/>
              </a:rPr>
              <a:t>of livestock.”</a:t>
            </a:r>
          </a:p>
        </p:txBody>
      </p:sp>
      <p:pic>
        <p:nvPicPr>
          <p:cNvPr id="12" name="Picture 11" descr="windy_gowl_farm_7605-k-lo-res.jpg"/>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874873" y="3464537"/>
            <a:ext cx="2000232" cy="1495068"/>
          </a:xfrm>
          <a:prstGeom prst="rect">
            <a:avLst/>
          </a:prstGeom>
          <a:ln w="12700" cmpd="sng">
            <a:solidFill>
              <a:schemeClr val="bg1"/>
            </a:solidFill>
          </a:ln>
        </p:spPr>
      </p:pic>
      <p:pic>
        <p:nvPicPr>
          <p:cNvPr id="13" name="Picture 12" descr="healthy 123-H.jpg"/>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333382" y="3464537"/>
            <a:ext cx="2089150" cy="1495068"/>
          </a:xfrm>
          <a:prstGeom prst="rect">
            <a:avLst/>
          </a:prstGeom>
          <a:ln w="12700" cmpd="sng">
            <a:solidFill>
              <a:schemeClr val="bg1"/>
            </a:solidFill>
          </a:ln>
        </p:spPr>
      </p:pic>
      <p:pic>
        <p:nvPicPr>
          <p:cNvPr id="14" name="Picture 13" descr="cows 554-H_lo-res.jpg"/>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2476500" y="3464537"/>
            <a:ext cx="1985984" cy="1495068"/>
          </a:xfrm>
          <a:prstGeom prst="rect">
            <a:avLst/>
          </a:prstGeom>
          <a:ln w="12700" cmpd="sng">
            <a:solidFill>
              <a:schemeClr val="bg1"/>
            </a:solidFill>
          </a:ln>
        </p:spPr>
      </p:pic>
      <p:pic>
        <p:nvPicPr>
          <p:cNvPr id="15" name="Picture 14" descr="pig 3-H (clean, no tag)_lo-res.jpg"/>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4516849" y="3464537"/>
            <a:ext cx="2302947" cy="1495068"/>
          </a:xfrm>
          <a:prstGeom prst="rect">
            <a:avLst/>
          </a:prstGeom>
          <a:ln w="12700" cmpd="sng">
            <a:solidFill>
              <a:schemeClr val="bg1"/>
            </a:solidFill>
          </a:ln>
        </p:spPr>
      </p:pic>
    </p:spTree>
    <p:extLst>
      <p:ext uri="{BB962C8B-B14F-4D97-AF65-F5344CB8AC3E}">
        <p14:creationId xmlns:p14="http://schemas.microsoft.com/office/powerpoint/2010/main" val="2962029442"/>
      </p:ext>
    </p:extLst>
  </p:cSld>
  <p:clrMap bg1="lt1" tx1="dk1" bg2="lt2" tx2="dk2" accent1="accent1" accent2="accent2" accent3="accent3" accent4="accent4" accent5="accent5" accent6="accent6" hlink="hlink" folHlink="folHlink"/>
  <p:sldLayoutIdLst>
    <p:sldLayoutId id="2147483688"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6" descr="lab 888-H-1_lo-res.jpg"/>
          <p:cNvPicPr>
            <a:picLocks noChangeAspect="1"/>
          </p:cNvPicPr>
          <p:nvPr/>
        </p:nvPicPr>
        <p:blipFill>
          <a:blip r:embed="rId3">
            <a:extLst>
              <a:ext uri="{28A0092B-C50C-407E-A947-70E740481C1C}">
                <a14:useLocalDpi xmlns:a14="http://schemas.microsoft.com/office/drawing/2010/main" val="0"/>
              </a:ext>
            </a:extLst>
          </a:blip>
          <a:srcRect r="-70"/>
          <a:stretch>
            <a:fillRect/>
          </a:stretch>
        </p:blipFill>
        <p:spPr bwMode="auto">
          <a:xfrm>
            <a:off x="0" y="0"/>
            <a:ext cx="91948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7" descr="Moredun only logo - H white.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28000" y="6275388"/>
            <a:ext cx="757238" cy="50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8" name="TextBox 8"/>
          <p:cNvSpPr txBox="1">
            <a:spLocks noChangeArrowheads="1"/>
          </p:cNvSpPr>
          <p:nvPr/>
        </p:nvSpPr>
        <p:spPr bwMode="auto">
          <a:xfrm>
            <a:off x="7862887" y="6620669"/>
            <a:ext cx="1281113" cy="223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cs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a:defRPr/>
            </a:pPr>
            <a:r>
              <a:rPr lang="en-US" sz="800" b="1" dirty="0" smtClean="0">
                <a:solidFill>
                  <a:schemeClr val="bg1"/>
                </a:solidFill>
                <a:latin typeface="Calibri" pitchFamily="34" charset="0"/>
                <a:cs typeface="Calibri" pitchFamily="34" charset="0"/>
              </a:rPr>
              <a:t>www.moredun.org.uk</a:t>
            </a:r>
          </a:p>
        </p:txBody>
      </p:sp>
    </p:spTree>
  </p:cSld>
  <p:clrMap bg1="lt1" tx1="dk1" bg2="lt2" tx2="dk2" accent1="accent1" accent2="accent2" accent3="accent3" accent4="accent4" accent5="accent5" accent6="accent6" hlink="hlink" folHlink="folHlink"/>
  <p:sldLayoutIdLst>
    <p:sldLayoutId id="2147483713" r:id="rId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lab 888-H-1_lo-res.jpg"/>
          <p:cNvPicPr>
            <a:picLocks noChangeAspect="1"/>
          </p:cNvPicPr>
          <p:nvPr/>
        </p:nvPicPr>
        <p:blipFill rotWithShape="1">
          <a:blip r:embed="rId3">
            <a:extLst>
              <a:ext uri="{28A0092B-C50C-407E-A947-70E740481C1C}">
                <a14:useLocalDpi xmlns:a14="http://schemas.microsoft.com/office/drawing/2010/main" val="0"/>
              </a:ext>
            </a:extLst>
          </a:blip>
          <a:srcRect r="-70"/>
          <a:stretch/>
        </p:blipFill>
        <p:spPr>
          <a:xfrm>
            <a:off x="0" y="0"/>
            <a:ext cx="9194800" cy="6858000"/>
          </a:xfrm>
          <a:prstGeom prst="rect">
            <a:avLst/>
          </a:prstGeom>
        </p:spPr>
      </p:pic>
      <p:pic>
        <p:nvPicPr>
          <p:cNvPr id="8" name="Picture 7" descr="Moredun only logo - H white.ep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26682" y="2140330"/>
            <a:ext cx="3147774" cy="2109678"/>
          </a:xfrm>
          <a:prstGeom prst="rect">
            <a:avLst/>
          </a:prstGeom>
        </p:spPr>
      </p:pic>
      <p:sp>
        <p:nvSpPr>
          <p:cNvPr id="9" name="TextBox 8"/>
          <p:cNvSpPr txBox="1"/>
          <p:nvPr/>
        </p:nvSpPr>
        <p:spPr>
          <a:xfrm>
            <a:off x="2877509" y="3849898"/>
            <a:ext cx="3281240" cy="400110"/>
          </a:xfrm>
          <a:prstGeom prst="rect">
            <a:avLst/>
          </a:prstGeom>
          <a:noFill/>
        </p:spPr>
        <p:txBody>
          <a:bodyPr wrap="square" rtlCol="0">
            <a:spAutoFit/>
          </a:bodyPr>
          <a:lstStyle/>
          <a:p>
            <a:pPr algn="ctr"/>
            <a:r>
              <a:rPr lang="en-US" sz="2000" b="1" dirty="0" err="1" smtClean="0">
                <a:solidFill>
                  <a:schemeClr val="bg1"/>
                </a:solidFill>
                <a:latin typeface="Calibri" pitchFamily="34" charset="0"/>
                <a:cs typeface="Calibri" pitchFamily="34" charset="0"/>
              </a:rPr>
              <a:t>www.moredun.org.uk</a:t>
            </a:r>
            <a:endParaRPr lang="en-US" sz="2000" b="1" dirty="0">
              <a:solidFill>
                <a:schemeClr val="bg1"/>
              </a:solidFill>
              <a:latin typeface="Calibri" pitchFamily="34" charset="0"/>
              <a:cs typeface="Calibri" pitchFamily="34" charset="0"/>
            </a:endParaRPr>
          </a:p>
        </p:txBody>
      </p:sp>
    </p:spTree>
    <p:extLst>
      <p:ext uri="{BB962C8B-B14F-4D97-AF65-F5344CB8AC3E}">
        <p14:creationId xmlns:p14="http://schemas.microsoft.com/office/powerpoint/2010/main" val="2424743176"/>
      </p:ext>
    </p:extLst>
  </p:cSld>
  <p:clrMap bg1="lt1" tx1="dk1" bg2="lt2" tx2="dk2" accent1="accent1" accent2="accent2" accent3="accent3" accent4="accent4" accent5="accent5" accent6="accent6" hlink="hlink" folHlink="folHlink"/>
  <p:sldLayoutIdLst>
    <p:sldLayoutId id="2147483712" r:id="rId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9.xml"/><Relationship Id="rId7"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image" Target="../media/image17.jpeg"/><Relationship Id="rId5" Type="http://schemas.openxmlformats.org/officeDocument/2006/relationships/hyperlink" Target="https://webmail.moredun.ac.uk/owa/redir.aspx?REF=MRrwgU4q9IKxO4_Z7atXKL96Gl5CcX7folsEQrZfQmhPHzmBF6LUCAFodHRwOi8vZW4ud2lraXBlZGlhLm9yZy93aWtpL1Njb3R0aXNoX0dvdmVybm1lbnQ." TargetMode="Externa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9.jpe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3.jpe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6"/>
          <p:cNvSpPr>
            <a:spLocks noGrp="1"/>
          </p:cNvSpPr>
          <p:nvPr>
            <p:ph type="subTitle" idx="1"/>
          </p:nvPr>
        </p:nvSpPr>
        <p:spPr>
          <a:xfrm>
            <a:off x="1200150" y="3438070"/>
            <a:ext cx="6934200" cy="2067379"/>
          </a:xfrm>
        </p:spPr>
        <p:txBody>
          <a:bodyPr/>
          <a:lstStyle/>
          <a:p>
            <a:r>
              <a:rPr lang="en-GB" sz="1800" dirty="0">
                <a:solidFill>
                  <a:schemeClr val="bg1"/>
                </a:solidFill>
              </a:rPr>
              <a:t>Fiona </a:t>
            </a:r>
            <a:r>
              <a:rPr lang="en-GB" sz="1800" dirty="0" smtClean="0">
                <a:solidFill>
                  <a:schemeClr val="bg1"/>
                </a:solidFill>
              </a:rPr>
              <a:t>Kenyon</a:t>
            </a:r>
            <a:r>
              <a:rPr lang="en-GB" sz="1800" baseline="30000" dirty="0">
                <a:solidFill>
                  <a:schemeClr val="bg1"/>
                </a:solidFill>
              </a:rPr>
              <a:t>1</a:t>
            </a:r>
            <a:r>
              <a:rPr lang="en-GB" sz="1800" dirty="0" smtClean="0">
                <a:solidFill>
                  <a:schemeClr val="bg1"/>
                </a:solidFill>
              </a:rPr>
              <a:t>, Claire Morgan-Davies</a:t>
            </a:r>
            <a:r>
              <a:rPr lang="en-GB" sz="1800" baseline="30000" dirty="0" smtClean="0">
                <a:solidFill>
                  <a:schemeClr val="bg1"/>
                </a:solidFill>
              </a:rPr>
              <a:t>2</a:t>
            </a:r>
            <a:r>
              <a:rPr lang="en-GB" sz="1800" dirty="0" smtClean="0">
                <a:solidFill>
                  <a:schemeClr val="bg1"/>
                </a:solidFill>
              </a:rPr>
              <a:t>, Nicola Lambe</a:t>
            </a:r>
            <a:r>
              <a:rPr lang="en-GB" sz="1800" baseline="30000" dirty="0">
                <a:solidFill>
                  <a:schemeClr val="bg1"/>
                </a:solidFill>
              </a:rPr>
              <a:t>2</a:t>
            </a:r>
            <a:r>
              <a:rPr lang="en-GB" sz="1800" dirty="0" smtClean="0">
                <a:solidFill>
                  <a:schemeClr val="bg1"/>
                </a:solidFill>
              </a:rPr>
              <a:t>, Harriet Wishart</a:t>
            </a:r>
            <a:r>
              <a:rPr lang="en-GB" sz="1800" baseline="30000" dirty="0">
                <a:solidFill>
                  <a:schemeClr val="bg1"/>
                </a:solidFill>
              </a:rPr>
              <a:t>2</a:t>
            </a:r>
            <a:r>
              <a:rPr lang="en-GB" sz="1800" dirty="0" smtClean="0">
                <a:solidFill>
                  <a:schemeClr val="bg1"/>
                </a:solidFill>
              </a:rPr>
              <a:t>, Anthony Waterhouse</a:t>
            </a:r>
            <a:r>
              <a:rPr lang="en-GB" sz="1800" baseline="30000" dirty="0">
                <a:solidFill>
                  <a:schemeClr val="bg1"/>
                </a:solidFill>
              </a:rPr>
              <a:t>2</a:t>
            </a:r>
            <a:r>
              <a:rPr lang="en-GB" sz="1800" dirty="0" smtClean="0">
                <a:solidFill>
                  <a:schemeClr val="bg1"/>
                </a:solidFill>
              </a:rPr>
              <a:t>, David </a:t>
            </a:r>
            <a:r>
              <a:rPr lang="en-GB" sz="1800" dirty="0">
                <a:solidFill>
                  <a:schemeClr val="bg1"/>
                </a:solidFill>
              </a:rPr>
              <a:t>McBean</a:t>
            </a:r>
            <a:r>
              <a:rPr lang="en-GB" sz="1800" baseline="30000" dirty="0" smtClean="0">
                <a:solidFill>
                  <a:schemeClr val="bg1"/>
                </a:solidFill>
              </a:rPr>
              <a:t>1</a:t>
            </a:r>
            <a:r>
              <a:rPr lang="en-GB" sz="1800" dirty="0">
                <a:solidFill>
                  <a:schemeClr val="bg1"/>
                </a:solidFill>
              </a:rPr>
              <a:t>, </a:t>
            </a:r>
            <a:r>
              <a:rPr lang="en-GB" sz="1800" dirty="0" smtClean="0">
                <a:solidFill>
                  <a:schemeClr val="bg1"/>
                </a:solidFill>
              </a:rPr>
              <a:t>Davy McCracken</a:t>
            </a:r>
            <a:r>
              <a:rPr lang="en-GB" sz="1800" baseline="30000" dirty="0">
                <a:solidFill>
                  <a:schemeClr val="bg1"/>
                </a:solidFill>
              </a:rPr>
              <a:t>2</a:t>
            </a:r>
            <a:r>
              <a:rPr lang="en-GB" sz="1800" dirty="0" smtClean="0">
                <a:solidFill>
                  <a:schemeClr val="bg1"/>
                </a:solidFill>
              </a:rPr>
              <a:t>.</a:t>
            </a:r>
          </a:p>
          <a:p>
            <a:endParaRPr lang="en-GB" sz="1800" dirty="0">
              <a:solidFill>
                <a:schemeClr val="bg1"/>
              </a:solidFill>
            </a:endParaRPr>
          </a:p>
          <a:p>
            <a:r>
              <a:rPr lang="en-GB" sz="1800" baseline="30000" dirty="0">
                <a:solidFill>
                  <a:schemeClr val="bg1"/>
                </a:solidFill>
              </a:rPr>
              <a:t>1</a:t>
            </a:r>
            <a:r>
              <a:rPr lang="en-GB" sz="1800" dirty="0">
                <a:solidFill>
                  <a:schemeClr val="bg1"/>
                </a:solidFill>
              </a:rPr>
              <a:t>Moredun Research Institute, Edinburgh</a:t>
            </a:r>
          </a:p>
          <a:p>
            <a:r>
              <a:rPr lang="en-GB" sz="1800" baseline="30000" dirty="0" smtClean="0">
                <a:solidFill>
                  <a:schemeClr val="bg1"/>
                </a:solidFill>
              </a:rPr>
              <a:t>2</a:t>
            </a:r>
            <a:r>
              <a:rPr lang="en-GB" sz="1800" dirty="0" smtClean="0">
                <a:solidFill>
                  <a:schemeClr val="bg1"/>
                </a:solidFill>
              </a:rPr>
              <a:t>Scotland’s Rural College, Hill and Mountain Research Centre, Kirkton and </a:t>
            </a:r>
            <a:r>
              <a:rPr lang="en-GB" sz="1800" dirty="0" err="1" smtClean="0">
                <a:solidFill>
                  <a:schemeClr val="bg1"/>
                </a:solidFill>
              </a:rPr>
              <a:t>Auchtertyre</a:t>
            </a:r>
            <a:r>
              <a:rPr lang="en-GB" sz="1800" dirty="0" smtClean="0">
                <a:solidFill>
                  <a:schemeClr val="bg1"/>
                </a:solidFill>
              </a:rPr>
              <a:t>, </a:t>
            </a:r>
            <a:r>
              <a:rPr lang="en-GB" sz="1800" dirty="0" err="1" smtClean="0">
                <a:solidFill>
                  <a:schemeClr val="bg1"/>
                </a:solidFill>
              </a:rPr>
              <a:t>Crainlarich</a:t>
            </a:r>
            <a:r>
              <a:rPr lang="en-GB" sz="1800" dirty="0" smtClean="0">
                <a:solidFill>
                  <a:schemeClr val="bg1"/>
                </a:solidFill>
              </a:rPr>
              <a:t>, Perthshire.</a:t>
            </a:r>
            <a:endParaRPr lang="en-GB" sz="1800" dirty="0">
              <a:solidFill>
                <a:schemeClr val="bg1"/>
              </a:solidFill>
            </a:endParaRPr>
          </a:p>
          <a:p>
            <a:endParaRPr lang="en-GB" sz="1200" dirty="0">
              <a:solidFill>
                <a:schemeClr val="bg1"/>
              </a:solidFill>
            </a:endParaRPr>
          </a:p>
        </p:txBody>
      </p:sp>
      <p:sp>
        <p:nvSpPr>
          <p:cNvPr id="9" name="Rectangle 1"/>
          <p:cNvSpPr>
            <a:spLocks noGrp="1" noChangeArrowheads="1"/>
          </p:cNvSpPr>
          <p:nvPr>
            <p:ph type="ctrTitle"/>
          </p:nvPr>
        </p:nvSpPr>
        <p:spPr bwMode="auto">
          <a:xfrm>
            <a:off x="179388" y="323165"/>
            <a:ext cx="8843962"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GB" sz="4000" dirty="0" smtClean="0">
                <a:solidFill>
                  <a:schemeClr val="bg1"/>
                </a:solidFill>
              </a:rPr>
              <a:t>Application of weight-based target selective anthelmintic treatment (TST) strategy </a:t>
            </a:r>
            <a:r>
              <a:rPr lang="en-GB" sz="4000" dirty="0">
                <a:solidFill>
                  <a:schemeClr val="bg1"/>
                </a:solidFill>
              </a:rPr>
              <a:t>on </a:t>
            </a:r>
            <a:r>
              <a:rPr lang="en-GB" sz="4000" dirty="0" smtClean="0">
                <a:solidFill>
                  <a:schemeClr val="bg1"/>
                </a:solidFill>
              </a:rPr>
              <a:t>hill and upland sheep flocks</a:t>
            </a:r>
            <a:endParaRPr lang="en-GB" sz="4000" dirty="0">
              <a:solidFill>
                <a:schemeClr val="bg1"/>
              </a:solidFill>
            </a:endParaRPr>
          </a:p>
        </p:txBody>
      </p:sp>
      <p:pic>
        <p:nvPicPr>
          <p:cNvPr id="4" name="Picture 2" descr="C:\Users\kenyf\AppData\Local\Microsoft\Windows\Temporary Internet Files\Content.IE5\GVAU8Y4T\New Picture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861" y="6195400"/>
            <a:ext cx="471488" cy="42923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29500" y="238801"/>
            <a:ext cx="4685000" cy="769441"/>
          </a:xfrm>
          <a:prstGeom prst="rect">
            <a:avLst/>
          </a:prstGeom>
        </p:spPr>
        <p:txBody>
          <a:bodyPr wrap="none">
            <a:spAutoFit/>
          </a:bodyPr>
          <a:lstStyle/>
          <a:p>
            <a:r>
              <a:rPr lang="en-GB" sz="4400" dirty="0" smtClean="0">
                <a:solidFill>
                  <a:schemeClr val="bg1"/>
                </a:solidFill>
              </a:rPr>
              <a:t>Acknowledgements</a:t>
            </a:r>
            <a:endParaRPr lang="en-GB" sz="4400" dirty="0"/>
          </a:p>
        </p:txBody>
      </p:sp>
      <p:sp>
        <p:nvSpPr>
          <p:cNvPr id="6" name="TextBox 5"/>
          <p:cNvSpPr txBox="1"/>
          <p:nvPr/>
        </p:nvSpPr>
        <p:spPr>
          <a:xfrm>
            <a:off x="659605" y="1409699"/>
            <a:ext cx="4598196" cy="2862322"/>
          </a:xfrm>
          <a:prstGeom prst="rect">
            <a:avLst/>
          </a:prstGeom>
          <a:noFill/>
        </p:spPr>
        <p:txBody>
          <a:bodyPr wrap="square" rtlCol="0">
            <a:spAutoFit/>
          </a:bodyPr>
          <a:lstStyle/>
          <a:p>
            <a:r>
              <a:rPr lang="en-GB" sz="2000" dirty="0" smtClean="0">
                <a:solidFill>
                  <a:schemeClr val="bg1"/>
                </a:solidFill>
              </a:rPr>
              <a:t>Staff </a:t>
            </a:r>
            <a:r>
              <a:rPr lang="en-GB" sz="2000" dirty="0">
                <a:solidFill>
                  <a:schemeClr val="bg1"/>
                </a:solidFill>
              </a:rPr>
              <a:t>at the SRUC’s Hill &amp; Mountain Research </a:t>
            </a:r>
            <a:r>
              <a:rPr lang="en-GB" sz="2000" dirty="0" smtClean="0">
                <a:solidFill>
                  <a:schemeClr val="bg1"/>
                </a:solidFill>
              </a:rPr>
              <a:t>Centre</a:t>
            </a:r>
          </a:p>
          <a:p>
            <a:endParaRPr lang="en-GB" sz="2000" dirty="0">
              <a:solidFill>
                <a:schemeClr val="bg1"/>
              </a:solidFill>
            </a:endParaRPr>
          </a:p>
          <a:p>
            <a:endParaRPr lang="en-GB" sz="2000" dirty="0">
              <a:solidFill>
                <a:schemeClr val="bg1"/>
              </a:solidFill>
            </a:endParaRPr>
          </a:p>
          <a:p>
            <a:r>
              <a:rPr lang="en-GB" sz="2000" dirty="0" smtClean="0">
                <a:solidFill>
                  <a:schemeClr val="bg1"/>
                </a:solidFill>
              </a:rPr>
              <a:t>Funding</a:t>
            </a:r>
            <a:r>
              <a:rPr lang="en-GB" sz="2000" dirty="0" smtClean="0">
                <a:solidFill>
                  <a:schemeClr val="bg1"/>
                </a:solidFill>
              </a:rPr>
              <a:t> received from: </a:t>
            </a:r>
          </a:p>
          <a:p>
            <a:endParaRPr lang="en-GB" sz="2000" dirty="0">
              <a:solidFill>
                <a:schemeClr val="bg1"/>
              </a:solidFill>
            </a:endParaRPr>
          </a:p>
          <a:p>
            <a:r>
              <a:rPr lang="en-GB" sz="2000" dirty="0">
                <a:solidFill>
                  <a:schemeClr val="bg1"/>
                </a:solidFill>
              </a:rPr>
              <a:t>RESAS, Strategic Research Programmes (2011-16 and </a:t>
            </a:r>
            <a:r>
              <a:rPr lang="en-GB" sz="2000" dirty="0" smtClean="0">
                <a:solidFill>
                  <a:schemeClr val="bg1"/>
                </a:solidFill>
              </a:rPr>
              <a:t>2016-21)</a:t>
            </a:r>
          </a:p>
          <a:p>
            <a:endParaRPr lang="en-GB" sz="2000" dirty="0" smtClean="0">
              <a:solidFill>
                <a:schemeClr val="bg1"/>
              </a:solidFill>
            </a:endParaRPr>
          </a:p>
        </p:txBody>
      </p:sp>
      <p:pic>
        <p:nvPicPr>
          <p:cNvPr id="1026" name="Picture 2" descr="C:\Users\kenyf\AppData\Local\Microsoft\Windows\Temporary Internet Files\Content.IE5\GVAU8Y4T\New Picture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861" y="6195400"/>
            <a:ext cx="471488" cy="429236"/>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Scottish Government">
            <a:hlinkClick r:id="rId5"/>
          </p:cNvPr>
          <p:cNvSpPr>
            <a:spLocks noChangeAspect="1" noChangeArrowheads="1"/>
          </p:cNvSpPr>
          <p:nvPr/>
        </p:nvSpPr>
        <p:spPr bwMode="auto">
          <a:xfrm>
            <a:off x="144463" y="-661988"/>
            <a:ext cx="1390650" cy="1390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3" name="AutoShape 4" descr="Scottish Government">
            <a:hlinkClick r:id="rId5"/>
          </p:cNvPr>
          <p:cNvSpPr>
            <a:spLocks noChangeAspect="1" noChangeArrowheads="1"/>
          </p:cNvSpPr>
          <p:nvPr/>
        </p:nvSpPr>
        <p:spPr bwMode="auto">
          <a:xfrm>
            <a:off x="296863" y="-509588"/>
            <a:ext cx="1390650" cy="13906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2053" name="Picture 5" descr="C:\Users\kenyf\Desktop\Logo.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952625" y="4076699"/>
            <a:ext cx="1390650" cy="1390650"/>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5" name="Object 4"/>
          <p:cNvGraphicFramePr>
            <a:graphicFrameLocks noChangeAspect="1"/>
          </p:cNvGraphicFramePr>
          <p:nvPr>
            <p:extLst>
              <p:ext uri="{D42A27DB-BD31-4B8C-83A1-F6EECF244321}">
                <p14:modId xmlns:p14="http://schemas.microsoft.com/office/powerpoint/2010/main" val="3784596234"/>
              </p:ext>
            </p:extLst>
          </p:nvPr>
        </p:nvGraphicFramePr>
        <p:xfrm>
          <a:off x="5553075" y="1299856"/>
          <a:ext cx="3257550" cy="4291012"/>
        </p:xfrm>
        <a:graphic>
          <a:graphicData uri="http://schemas.openxmlformats.org/presentationml/2006/ole">
            <mc:AlternateContent xmlns:mc="http://schemas.openxmlformats.org/markup-compatibility/2006">
              <mc:Choice xmlns:v="urn:schemas-microsoft-com:vml" Requires="v">
                <p:oleObj spid="_x0000_s2058" name="Bitmap Image" r:id="rId7" imgW="3561905" imgH="4667902" progId="PBrush">
                  <p:embed/>
                </p:oleObj>
              </mc:Choice>
              <mc:Fallback>
                <p:oleObj name="Bitmap Image" r:id="rId7" imgW="3561905" imgH="4667902" progId="PBrush">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553075" y="1299856"/>
                        <a:ext cx="3257550" cy="4291012"/>
                      </a:xfrm>
                      <a:prstGeom prst="rect">
                        <a:avLst/>
                      </a:prstGeom>
                      <a:noFill/>
                      <a:ln w="38100">
                        <a:solidFill>
                          <a:srgbClr val="FFFFFF"/>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8151008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10221" y="382381"/>
            <a:ext cx="4553298" cy="769441"/>
          </a:xfrm>
          <a:prstGeom prst="rect">
            <a:avLst/>
          </a:prstGeom>
        </p:spPr>
        <p:txBody>
          <a:bodyPr wrap="none">
            <a:spAutoFit/>
          </a:bodyPr>
          <a:lstStyle/>
          <a:p>
            <a:r>
              <a:rPr lang="en-GB" sz="4400" dirty="0">
                <a:solidFill>
                  <a:schemeClr val="bg1"/>
                </a:solidFill>
              </a:rPr>
              <a:t>Happy </a:t>
            </a:r>
            <a:r>
              <a:rPr lang="en-GB" sz="4400" dirty="0" err="1" smtClean="0">
                <a:solidFill>
                  <a:schemeClr val="bg1"/>
                </a:solidFill>
              </a:rPr>
              <a:t>Factor</a:t>
            </a:r>
            <a:r>
              <a:rPr lang="en-GB" sz="2800" baseline="30000" dirty="0" err="1" smtClean="0">
                <a:solidFill>
                  <a:schemeClr val="bg1"/>
                </a:solidFill>
              </a:rPr>
              <a:t>TM</a:t>
            </a:r>
            <a:r>
              <a:rPr lang="en-GB" sz="4400" baseline="30000" dirty="0" smtClean="0">
                <a:solidFill>
                  <a:schemeClr val="bg1"/>
                </a:solidFill>
              </a:rPr>
              <a:t> </a:t>
            </a:r>
            <a:r>
              <a:rPr lang="en-GB" sz="4400" dirty="0" smtClean="0">
                <a:solidFill>
                  <a:schemeClr val="bg1"/>
                </a:solidFill>
              </a:rPr>
              <a:t>TST </a:t>
            </a:r>
            <a:endParaRPr lang="en-GB" sz="4400" dirty="0"/>
          </a:p>
        </p:txBody>
      </p:sp>
      <p:sp>
        <p:nvSpPr>
          <p:cNvPr id="5" name="TextBox 4"/>
          <p:cNvSpPr txBox="1"/>
          <p:nvPr/>
        </p:nvSpPr>
        <p:spPr>
          <a:xfrm>
            <a:off x="446632" y="1582386"/>
            <a:ext cx="8545389" cy="3785652"/>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solidFill>
                  <a:schemeClr val="bg1"/>
                </a:solidFill>
              </a:rPr>
              <a:t>Targeted selective treatment: treatment of individual animals. Reduce production-limiting effects of roundworm infection</a:t>
            </a:r>
          </a:p>
          <a:p>
            <a:pPr marL="285750" indent="-285750">
              <a:buFont typeface="Arial" panose="020B0604020202020204" pitchFamily="34" charset="0"/>
              <a:buChar char="•"/>
            </a:pPr>
            <a:endParaRPr lang="en-GB" sz="2400" dirty="0">
              <a:solidFill>
                <a:schemeClr val="bg1"/>
              </a:solidFill>
            </a:endParaRPr>
          </a:p>
          <a:p>
            <a:pPr marL="285750" indent="-285750">
              <a:buFont typeface="Arial" panose="020B0604020202020204" pitchFamily="34" charset="0"/>
              <a:buChar char="•"/>
            </a:pPr>
            <a:r>
              <a:rPr lang="en-GB" sz="2400" dirty="0" smtClean="0">
                <a:solidFill>
                  <a:schemeClr val="bg1"/>
                </a:solidFill>
              </a:rPr>
              <a:t>Short-term weight based “Happy factor” approach (</a:t>
            </a:r>
            <a:r>
              <a:rPr lang="en-GB" sz="2000" dirty="0" smtClean="0">
                <a:solidFill>
                  <a:schemeClr val="bg1"/>
                </a:solidFill>
              </a:rPr>
              <a:t>Greer et al, 2009</a:t>
            </a:r>
            <a:r>
              <a:rPr lang="en-GB" sz="2400" dirty="0" smtClean="0">
                <a:solidFill>
                  <a:schemeClr val="bg1"/>
                </a:solidFill>
              </a:rPr>
              <a:t>) – predict weigh gain, animals treated if fail to reach target</a:t>
            </a:r>
          </a:p>
          <a:p>
            <a:pPr marL="285750" indent="-285750">
              <a:buFont typeface="Arial" panose="020B0604020202020204" pitchFamily="34" charset="0"/>
              <a:buChar char="•"/>
            </a:pPr>
            <a:endParaRPr lang="en-GB" sz="2400" dirty="0">
              <a:solidFill>
                <a:schemeClr val="bg1"/>
              </a:solidFill>
            </a:endParaRPr>
          </a:p>
          <a:p>
            <a:pPr marL="285750" indent="-285750">
              <a:buFont typeface="Arial" panose="020B0604020202020204" pitchFamily="34" charset="0"/>
              <a:buChar char="•"/>
            </a:pPr>
            <a:r>
              <a:rPr lang="en-GB" sz="2400" dirty="0" smtClean="0">
                <a:solidFill>
                  <a:schemeClr val="bg1"/>
                </a:solidFill>
              </a:rPr>
              <a:t>Been tested in field experiments, on range of commercial farms and with different breeds</a:t>
            </a:r>
          </a:p>
          <a:p>
            <a:pPr marL="285750" indent="-285750">
              <a:buFont typeface="Arial" panose="020B0604020202020204" pitchFamily="34" charset="0"/>
              <a:buChar char="•"/>
            </a:pPr>
            <a:endParaRPr lang="en-GB" sz="2400" dirty="0">
              <a:solidFill>
                <a:schemeClr val="bg1"/>
              </a:solidFill>
            </a:endParaRPr>
          </a:p>
          <a:p>
            <a:pPr marL="285750" indent="-285750">
              <a:buFont typeface="Arial" panose="020B0604020202020204" pitchFamily="34" charset="0"/>
              <a:buChar char="•"/>
            </a:pPr>
            <a:r>
              <a:rPr lang="en-GB" sz="2400" dirty="0" smtClean="0">
                <a:solidFill>
                  <a:schemeClr val="bg1"/>
                </a:solidFill>
              </a:rPr>
              <a:t>Aim – test approach on hill/upland flocks</a:t>
            </a:r>
            <a:endParaRPr lang="en-GB" sz="2400" dirty="0">
              <a:solidFill>
                <a:schemeClr val="bg1"/>
              </a:solidFill>
            </a:endParaRPr>
          </a:p>
        </p:txBody>
      </p:sp>
      <p:sp>
        <p:nvSpPr>
          <p:cNvPr id="2" name="TextBox 1"/>
          <p:cNvSpPr txBox="1"/>
          <p:nvPr/>
        </p:nvSpPr>
        <p:spPr>
          <a:xfrm>
            <a:off x="1133475" y="6117630"/>
            <a:ext cx="6591300" cy="584775"/>
          </a:xfrm>
          <a:prstGeom prst="rect">
            <a:avLst/>
          </a:prstGeom>
          <a:noFill/>
        </p:spPr>
        <p:txBody>
          <a:bodyPr wrap="square" rtlCol="0">
            <a:spAutoFit/>
          </a:bodyPr>
          <a:lstStyle/>
          <a:p>
            <a:r>
              <a:rPr lang="en-GB" sz="1600" dirty="0" smtClean="0">
                <a:solidFill>
                  <a:schemeClr val="bg1"/>
                </a:solidFill>
              </a:rPr>
              <a:t>Greer et al, 2009, Vet. Para, 164: 12-20; Kenyon et al, 2013, IJP:DDR, 3:77-84; Busin et al, 2014, Vet. J. </a:t>
            </a:r>
            <a:r>
              <a:rPr lang="en-GB" sz="1600" dirty="0">
                <a:solidFill>
                  <a:schemeClr val="bg1"/>
                </a:solidFill>
              </a:rPr>
              <a:t>200: 248-252</a:t>
            </a:r>
            <a:r>
              <a:rPr lang="en-GB" sz="1600" dirty="0" smtClean="0">
                <a:solidFill>
                  <a:schemeClr val="bg1"/>
                </a:solidFill>
              </a:rPr>
              <a:t>; McBean et al, 2016, Vet. Para. </a:t>
            </a:r>
            <a:r>
              <a:rPr lang="en-GB" sz="1600" dirty="0">
                <a:solidFill>
                  <a:schemeClr val="bg1"/>
                </a:solidFill>
              </a:rPr>
              <a:t>229:1-8</a:t>
            </a:r>
            <a:r>
              <a:rPr lang="en-GB" sz="1600" dirty="0" smtClean="0">
                <a:solidFill>
                  <a:schemeClr val="bg1"/>
                </a:solidFill>
              </a:rPr>
              <a:t>  </a:t>
            </a:r>
            <a:endParaRPr lang="en-GB" sz="1600" dirty="0">
              <a:solidFill>
                <a:schemeClr val="bg1"/>
              </a:solidFill>
            </a:endParaRPr>
          </a:p>
        </p:txBody>
      </p:sp>
      <p:pic>
        <p:nvPicPr>
          <p:cNvPr id="6" name="Picture 2" descr="C:\Users\kenyf\AppData\Local\Microsoft\Windows\Temporary Internet Files\Content.IE5\GVAU8Y4T\New Picture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861" y="6195400"/>
            <a:ext cx="471488" cy="429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14114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Wishart\Desktop\New folder\390663_10150370788575835_315130714_n.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
            <a:ext cx="9190038" cy="69153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 name="Rectangle 33"/>
          <p:cNvSpPr/>
          <p:nvPr/>
        </p:nvSpPr>
        <p:spPr>
          <a:xfrm>
            <a:off x="2884366" y="126586"/>
            <a:ext cx="3669915" cy="769441"/>
          </a:xfrm>
          <a:prstGeom prst="rect">
            <a:avLst/>
          </a:prstGeom>
        </p:spPr>
        <p:txBody>
          <a:bodyPr wrap="none">
            <a:spAutoFit/>
          </a:bodyPr>
          <a:lstStyle/>
          <a:p>
            <a:r>
              <a:rPr lang="en-GB" sz="4400" dirty="0" smtClean="0"/>
              <a:t>Study Site/Plan</a:t>
            </a:r>
            <a:endParaRPr lang="en-GB" sz="4400" dirty="0"/>
          </a:p>
        </p:txBody>
      </p:sp>
      <p:sp>
        <p:nvSpPr>
          <p:cNvPr id="32" name="TextBox 31"/>
          <p:cNvSpPr txBox="1"/>
          <p:nvPr/>
        </p:nvSpPr>
        <p:spPr>
          <a:xfrm>
            <a:off x="446630" y="982311"/>
            <a:ext cx="8545389" cy="830997"/>
          </a:xfrm>
          <a:prstGeom prst="rect">
            <a:avLst/>
          </a:prstGeom>
          <a:noFill/>
        </p:spPr>
        <p:txBody>
          <a:bodyPr wrap="square" rtlCol="0">
            <a:spAutoFit/>
          </a:bodyPr>
          <a:lstStyle/>
          <a:p>
            <a:pPr marL="285750" indent="-285750">
              <a:buFont typeface="Arial" panose="020B0604020202020204" pitchFamily="34" charset="0"/>
              <a:buChar char="•"/>
            </a:pPr>
            <a:r>
              <a:rPr lang="en-GB" sz="2400" dirty="0" smtClean="0"/>
              <a:t>Three year study (2013 – 2015) conducted at SRUC’s Kirkton and </a:t>
            </a:r>
            <a:r>
              <a:rPr lang="en-GB" sz="2400" dirty="0" err="1" smtClean="0"/>
              <a:t>Auchtertyre</a:t>
            </a:r>
            <a:r>
              <a:rPr lang="en-GB" sz="2400" dirty="0" smtClean="0"/>
              <a:t> farms.</a:t>
            </a:r>
          </a:p>
        </p:txBody>
      </p:sp>
    </p:spTree>
    <p:extLst>
      <p:ext uri="{BB962C8B-B14F-4D97-AF65-F5344CB8AC3E}">
        <p14:creationId xmlns:p14="http://schemas.microsoft.com/office/powerpoint/2010/main" val="22406148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72606" y="143552"/>
            <a:ext cx="1838324" cy="769441"/>
          </a:xfrm>
          <a:prstGeom prst="rect">
            <a:avLst/>
          </a:prstGeom>
        </p:spPr>
        <p:txBody>
          <a:bodyPr wrap="none">
            <a:spAutoFit/>
          </a:bodyPr>
          <a:lstStyle/>
          <a:p>
            <a:r>
              <a:rPr lang="en-GB" sz="4400" dirty="0" smtClean="0">
                <a:solidFill>
                  <a:schemeClr val="bg1"/>
                </a:solidFill>
              </a:rPr>
              <a:t>Groups</a:t>
            </a:r>
            <a:endParaRPr lang="en-GB" sz="4400" dirty="0"/>
          </a:p>
        </p:txBody>
      </p:sp>
      <p:sp>
        <p:nvSpPr>
          <p:cNvPr id="3" name="TextBox 2"/>
          <p:cNvSpPr txBox="1"/>
          <p:nvPr/>
        </p:nvSpPr>
        <p:spPr>
          <a:xfrm>
            <a:off x="380268" y="922347"/>
            <a:ext cx="5106132" cy="5632311"/>
          </a:xfrm>
          <a:prstGeom prst="rect">
            <a:avLst/>
          </a:prstGeom>
          <a:noFill/>
        </p:spPr>
        <p:txBody>
          <a:bodyPr wrap="square" rtlCol="0">
            <a:spAutoFit/>
          </a:bodyPr>
          <a:lstStyle/>
          <a:p>
            <a:pPr marL="285750" indent="-285750">
              <a:buFont typeface="Arial" panose="020B0604020202020204" pitchFamily="34" charset="0"/>
              <a:buChar char="•"/>
            </a:pPr>
            <a:r>
              <a:rPr lang="en-GB" sz="2400" dirty="0">
                <a:solidFill>
                  <a:schemeClr val="bg1"/>
                </a:solidFill>
              </a:rPr>
              <a:t>902 </a:t>
            </a:r>
            <a:r>
              <a:rPr lang="en-GB" sz="2400" dirty="0" smtClean="0">
                <a:solidFill>
                  <a:schemeClr val="bg1"/>
                </a:solidFill>
              </a:rPr>
              <a:t>ewes (Blackface </a:t>
            </a:r>
            <a:r>
              <a:rPr lang="en-GB" sz="2400" dirty="0">
                <a:solidFill>
                  <a:schemeClr val="bg1"/>
                </a:solidFill>
              </a:rPr>
              <a:t>and </a:t>
            </a:r>
            <a:r>
              <a:rPr lang="en-GB" sz="2400" dirty="0" err="1" smtClean="0">
                <a:solidFill>
                  <a:schemeClr val="bg1"/>
                </a:solidFill>
              </a:rPr>
              <a:t>Lleyn</a:t>
            </a:r>
            <a:r>
              <a:rPr lang="en-GB" sz="2400" dirty="0" smtClean="0">
                <a:solidFill>
                  <a:schemeClr val="bg1"/>
                </a:solidFill>
              </a:rPr>
              <a:t>) </a:t>
            </a:r>
            <a:r>
              <a:rPr lang="en-GB" sz="2400" dirty="0">
                <a:solidFill>
                  <a:schemeClr val="bg1"/>
                </a:solidFill>
              </a:rPr>
              <a:t>split </a:t>
            </a:r>
            <a:r>
              <a:rPr lang="en-GB" sz="2400" dirty="0" smtClean="0">
                <a:solidFill>
                  <a:schemeClr val="bg1"/>
                </a:solidFill>
              </a:rPr>
              <a:t>between two </a:t>
            </a:r>
            <a:r>
              <a:rPr lang="en-GB" sz="2400" dirty="0">
                <a:solidFill>
                  <a:schemeClr val="bg1"/>
                </a:solidFill>
              </a:rPr>
              <a:t>management </a:t>
            </a:r>
            <a:r>
              <a:rPr lang="en-GB" sz="2400" dirty="0" smtClean="0">
                <a:solidFill>
                  <a:schemeClr val="bg1"/>
                </a:solidFill>
              </a:rPr>
              <a:t>approaches but co-grazing:</a:t>
            </a:r>
          </a:p>
          <a:p>
            <a:endParaRPr lang="en-GB" sz="2400" dirty="0">
              <a:solidFill>
                <a:schemeClr val="bg1"/>
              </a:solidFill>
            </a:endParaRPr>
          </a:p>
          <a:p>
            <a:pPr marL="800100" lvl="1" indent="-342900">
              <a:buFont typeface="Wingdings" panose="05000000000000000000" pitchFamily="2" charset="2"/>
              <a:buChar char="§"/>
            </a:pPr>
            <a:r>
              <a:rPr lang="en-GB" sz="2400" dirty="0">
                <a:solidFill>
                  <a:schemeClr val="bg1"/>
                </a:solidFill>
              </a:rPr>
              <a:t>CON – conventionally </a:t>
            </a:r>
            <a:r>
              <a:rPr lang="en-GB" sz="2400" dirty="0" smtClean="0">
                <a:solidFill>
                  <a:schemeClr val="bg1"/>
                </a:solidFill>
              </a:rPr>
              <a:t>managed</a:t>
            </a:r>
          </a:p>
          <a:p>
            <a:pPr marL="1257300" lvl="2" indent="-342900">
              <a:buFont typeface="Wingdings" panose="05000000000000000000" pitchFamily="2" charset="2"/>
              <a:buChar char="§"/>
            </a:pPr>
            <a:r>
              <a:rPr lang="en-GB" sz="2400" dirty="0">
                <a:solidFill>
                  <a:schemeClr val="bg1"/>
                </a:solidFill>
              </a:rPr>
              <a:t>wormed only if pooled FEC of all groups (singles/twins separate) &gt;500 epg</a:t>
            </a:r>
          </a:p>
          <a:p>
            <a:pPr marL="800100" lvl="1" indent="-342900">
              <a:buFont typeface="Wingdings" panose="05000000000000000000" pitchFamily="2" charset="2"/>
              <a:buChar char="§"/>
            </a:pPr>
            <a:endParaRPr lang="en-GB" sz="2400" dirty="0">
              <a:solidFill>
                <a:schemeClr val="bg1"/>
              </a:solidFill>
            </a:endParaRPr>
          </a:p>
          <a:p>
            <a:pPr marL="800100" lvl="1" indent="-342900">
              <a:buFont typeface="Wingdings" panose="05000000000000000000" pitchFamily="2" charset="2"/>
              <a:buChar char="§"/>
            </a:pPr>
            <a:r>
              <a:rPr lang="en-GB" sz="2400" dirty="0">
                <a:solidFill>
                  <a:schemeClr val="bg1"/>
                </a:solidFill>
              </a:rPr>
              <a:t>PLF – precision livestock farming </a:t>
            </a:r>
            <a:r>
              <a:rPr lang="en-GB" sz="2400" dirty="0" smtClean="0">
                <a:solidFill>
                  <a:schemeClr val="bg1"/>
                </a:solidFill>
              </a:rPr>
              <a:t>approach</a:t>
            </a:r>
          </a:p>
          <a:p>
            <a:pPr marL="1257300" lvl="2" indent="-342900">
              <a:buFont typeface="Wingdings" panose="05000000000000000000" pitchFamily="2" charset="2"/>
              <a:buChar char="§"/>
            </a:pPr>
            <a:r>
              <a:rPr lang="en-GB" sz="2400" dirty="0" smtClean="0">
                <a:solidFill>
                  <a:schemeClr val="bg1"/>
                </a:solidFill>
              </a:rPr>
              <a:t>TST applied, only lambs failing to meet weight target treated</a:t>
            </a:r>
          </a:p>
          <a:p>
            <a:endParaRPr lang="en-GB" sz="2400" dirty="0" smtClean="0">
              <a:solidFill>
                <a:schemeClr val="bg1"/>
              </a:solidFill>
            </a:endParaRPr>
          </a:p>
        </p:txBody>
      </p:sp>
      <p:pic>
        <p:nvPicPr>
          <p:cNvPr id="5" name="Picture 1030" descr="G:\Photos\hillsheep\18-3-04 Photos\Hill Sheep 1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8724" y="1108074"/>
            <a:ext cx="29718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031" descr="D:\BLKFACE\ANALYSIS\CT_ANAL\publictns&amp;reports\7WCGALP\hilllamb.gif"/>
          <p:cNvPicPr>
            <a:picLocks noChangeAspect="1" noChangeArrowheads="1"/>
          </p:cNvPicPr>
          <p:nvPr/>
        </p:nvPicPr>
        <p:blipFill rotWithShape="1">
          <a:blip r:embed="rId4">
            <a:extLst>
              <a:ext uri="{28A0092B-C50C-407E-A947-70E740481C1C}">
                <a14:useLocalDpi xmlns:a14="http://schemas.microsoft.com/office/drawing/2010/main" val="0"/>
              </a:ext>
            </a:extLst>
          </a:blip>
          <a:srcRect l="4905" r="4905" b="3967"/>
          <a:stretch/>
        </p:blipFill>
        <p:spPr bwMode="auto">
          <a:xfrm>
            <a:off x="5918724" y="3657600"/>
            <a:ext cx="297180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2" descr="C:\Users\kenyf\AppData\Local\Microsoft\Windows\Temporary Internet Files\Content.IE5\GVAU8Y4T\New Picture (1).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3861" y="6195400"/>
            <a:ext cx="471488" cy="429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61488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C:\Users\HWishart\Desktop\Pics Vids\DSC_0476.JPG"/>
          <p:cNvPicPr>
            <a:picLocks noChangeAspect="1" noChangeArrowheads="1"/>
          </p:cNvPicPr>
          <p:nvPr/>
        </p:nvPicPr>
        <p:blipFill>
          <a:blip r:embed="rId2">
            <a:extLst>
              <a:ext uri="{28A0092B-C50C-407E-A947-70E740481C1C}">
                <a14:useLocalDpi xmlns:a14="http://schemas.microsoft.com/office/drawing/2010/main" val="0"/>
              </a:ext>
            </a:extLst>
          </a:blip>
          <a:srcRect l="206" t="345" r="2"/>
          <a:stretch>
            <a:fillRect/>
          </a:stretch>
        </p:blipFill>
        <p:spPr bwMode="auto">
          <a:xfrm>
            <a:off x="724964" y="323849"/>
            <a:ext cx="7742761" cy="4347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724964" y="4809262"/>
            <a:ext cx="8171386" cy="1569660"/>
          </a:xfrm>
          <a:prstGeom prst="rect">
            <a:avLst/>
          </a:prstGeom>
        </p:spPr>
        <p:txBody>
          <a:bodyPr wrap="square">
            <a:spAutoFit/>
          </a:bodyPr>
          <a:lstStyle/>
          <a:p>
            <a:pPr marL="285750" indent="-285750">
              <a:buFont typeface="Arial" panose="020B0604020202020204" pitchFamily="34" charset="0"/>
              <a:buChar char="•"/>
            </a:pPr>
            <a:r>
              <a:rPr lang="en-GB" sz="2400" dirty="0">
                <a:solidFill>
                  <a:schemeClr val="bg1"/>
                </a:solidFill>
              </a:rPr>
              <a:t>Lambs EID tagged, Treatment decisions June – September, dosed to heaviest lamb in </a:t>
            </a:r>
            <a:r>
              <a:rPr lang="en-GB" sz="2400" dirty="0" smtClean="0">
                <a:solidFill>
                  <a:schemeClr val="bg1"/>
                </a:solidFill>
              </a:rPr>
              <a:t>group</a:t>
            </a:r>
            <a:endParaRPr lang="en-GB" sz="2400" dirty="0">
              <a:solidFill>
                <a:schemeClr val="bg1"/>
              </a:solidFill>
            </a:endParaRPr>
          </a:p>
          <a:p>
            <a:pPr marL="285750" indent="-285750">
              <a:buFont typeface="Arial" panose="020B0604020202020204" pitchFamily="34" charset="0"/>
              <a:buChar char="•"/>
            </a:pPr>
            <a:r>
              <a:rPr lang="en-GB" sz="2400" dirty="0">
                <a:solidFill>
                  <a:schemeClr val="bg1"/>
                </a:solidFill>
              </a:rPr>
              <a:t>Labour (hours) measured using videos/direct observations, cost £11/hour. </a:t>
            </a:r>
          </a:p>
        </p:txBody>
      </p:sp>
      <p:pic>
        <p:nvPicPr>
          <p:cNvPr id="6" name="Picture 2" descr="C:\Users\kenyf\AppData\Local\Microsoft\Windows\Temporary Internet Files\Content.IE5\GVAU8Y4T\New Picture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861" y="6195400"/>
            <a:ext cx="471488" cy="429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732667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017198" y="238801"/>
            <a:ext cx="4761240" cy="769441"/>
          </a:xfrm>
          <a:prstGeom prst="rect">
            <a:avLst/>
          </a:prstGeom>
        </p:spPr>
        <p:txBody>
          <a:bodyPr wrap="none">
            <a:spAutoFit/>
          </a:bodyPr>
          <a:lstStyle/>
          <a:p>
            <a:r>
              <a:rPr lang="en-GB" sz="4400" dirty="0" smtClean="0">
                <a:solidFill>
                  <a:schemeClr val="bg1"/>
                </a:solidFill>
              </a:rPr>
              <a:t>Wormer treatments</a:t>
            </a:r>
            <a:endParaRPr lang="en-GB" sz="4400" dirty="0"/>
          </a:p>
        </p:txBody>
      </p:sp>
      <p:sp>
        <p:nvSpPr>
          <p:cNvPr id="3" name="Rectangle 2"/>
          <p:cNvSpPr/>
          <p:nvPr/>
        </p:nvSpPr>
        <p:spPr>
          <a:xfrm>
            <a:off x="428625" y="5404188"/>
            <a:ext cx="8210549" cy="400110"/>
          </a:xfrm>
          <a:prstGeom prst="rect">
            <a:avLst/>
          </a:prstGeom>
        </p:spPr>
        <p:txBody>
          <a:bodyPr wrap="square">
            <a:spAutoFit/>
          </a:bodyPr>
          <a:lstStyle/>
          <a:p>
            <a:pPr algn="ctr"/>
            <a:r>
              <a:rPr lang="en-GB" sz="2000" dirty="0" smtClean="0">
                <a:solidFill>
                  <a:schemeClr val="bg1"/>
                </a:solidFill>
              </a:rPr>
              <a:t>PLF lambs needed 40% less wormer than CON </a:t>
            </a:r>
            <a:r>
              <a:rPr lang="en-GB" sz="2000" dirty="0">
                <a:solidFill>
                  <a:schemeClr val="bg1"/>
                </a:solidFill>
              </a:rPr>
              <a:t>lambs (χ</a:t>
            </a:r>
            <a:r>
              <a:rPr lang="en-GB" sz="2000" baseline="30000" dirty="0">
                <a:solidFill>
                  <a:schemeClr val="bg1"/>
                </a:solidFill>
              </a:rPr>
              <a:t>2 </a:t>
            </a:r>
            <a:r>
              <a:rPr lang="en-GB" sz="2000" dirty="0">
                <a:solidFill>
                  <a:schemeClr val="bg1"/>
                </a:solidFill>
              </a:rPr>
              <a:t>test, P&lt;0.001) </a:t>
            </a:r>
            <a:r>
              <a:rPr lang="en-GB" sz="2000" dirty="0" smtClean="0">
                <a:solidFill>
                  <a:schemeClr val="bg1"/>
                </a:solidFill>
              </a:rPr>
              <a:t>.</a:t>
            </a:r>
          </a:p>
        </p:txBody>
      </p:sp>
      <p:pic>
        <p:nvPicPr>
          <p:cNvPr id="9" name="Picture 2" descr="C:\Users\kenyf\AppData\Local\Microsoft\Windows\Temporary Internet Files\Content.IE5\GVAU8Y4T\New Picture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861" y="6195400"/>
            <a:ext cx="471488" cy="429236"/>
          </a:xfrm>
          <a:prstGeom prst="rect">
            <a:avLst/>
          </a:prstGeom>
          <a:noFill/>
          <a:extLst>
            <a:ext uri="{909E8E84-426E-40DD-AFC4-6F175D3DCCD1}">
              <a14:hiddenFill xmlns:a14="http://schemas.microsoft.com/office/drawing/2010/main">
                <a:solidFill>
                  <a:srgbClr val="FFFFFF"/>
                </a:solidFill>
              </a14:hiddenFill>
            </a:ext>
          </a:extLst>
        </p:spPr>
      </p:pic>
      <p:sp>
        <p:nvSpPr>
          <p:cNvPr id="11" name="AutoShape 2" descr="https://webmail.moredun.ac.uk/owa/attachment.ashx?id=RgAAAAA9SSwFIpuTQ66vhBZDK201BwCvO5YexzfUEYosAJAnewxLAAACdtTJAACcSnrnuxbwRJ0Tikc7cZK0AAqQQp3WAAAJ&amp;attcnt=1&amp;attid0=EACU7bPfNWoYQ5gsqW%2bAX8jJ"/>
          <p:cNvSpPr>
            <a:spLocks noChangeAspect="1" noChangeArrowheads="1"/>
          </p:cNvSpPr>
          <p:nvPr/>
        </p:nvSpPr>
        <p:spPr bwMode="auto">
          <a:xfrm>
            <a:off x="38100" y="-6350"/>
            <a:ext cx="5953125" cy="24098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2" name="AutoShape 4" descr="https://webmail.moredun.ac.uk/owa/attachment.ashx?id=RgAAAAA9SSwFIpuTQ66vhBZDK201BwCvO5YexzfUEYosAJAnewxLAAACdtTJAACcSnrnuxbwRJ0Tikc7cZK0AAqQQp3WAAAJ&amp;attcnt=1&amp;attid0=EACU7bPfNWoYQ5gsqW%2bAX8jJ"/>
          <p:cNvSpPr>
            <a:spLocks noChangeAspect="1" noChangeArrowheads="1"/>
          </p:cNvSpPr>
          <p:nvPr/>
        </p:nvSpPr>
        <p:spPr bwMode="auto">
          <a:xfrm>
            <a:off x="190500" y="146050"/>
            <a:ext cx="5953125" cy="240982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029" name="Picture 5" descr="C:\Users\kenyf\Desktop\graph.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0907" y="1441847"/>
            <a:ext cx="8200667" cy="3319631"/>
          </a:xfrm>
          <a:prstGeom prst="rect">
            <a:avLst/>
          </a:prstGeom>
          <a:noFill/>
          <a:extLst>
            <a:ext uri="{909E8E84-426E-40DD-AFC4-6F175D3DCCD1}">
              <a14:hiddenFill xmlns:a14="http://schemas.microsoft.com/office/drawing/2010/main">
                <a:solidFill>
                  <a:srgbClr val="FFFFFF"/>
                </a:solidFill>
              </a14:hiddenFill>
            </a:ext>
          </a:extLst>
        </p:spPr>
      </p:pic>
      <p:sp>
        <p:nvSpPr>
          <p:cNvPr id="14" name="Rectangle 13"/>
          <p:cNvSpPr/>
          <p:nvPr/>
        </p:nvSpPr>
        <p:spPr>
          <a:xfrm>
            <a:off x="581025" y="4761479"/>
            <a:ext cx="8210549" cy="338554"/>
          </a:xfrm>
          <a:prstGeom prst="rect">
            <a:avLst/>
          </a:prstGeom>
        </p:spPr>
        <p:txBody>
          <a:bodyPr wrap="square">
            <a:spAutoFit/>
          </a:bodyPr>
          <a:lstStyle/>
          <a:p>
            <a:pPr algn="ctr"/>
            <a:r>
              <a:rPr lang="en-GB" sz="1600" dirty="0" smtClean="0">
                <a:solidFill>
                  <a:schemeClr val="bg1"/>
                </a:solidFill>
              </a:rPr>
              <a:t>* Error bars represent standard deviation</a:t>
            </a:r>
            <a:endParaRPr lang="en-GB" sz="1600" dirty="0" smtClean="0">
              <a:solidFill>
                <a:schemeClr val="bg1"/>
              </a:solidFill>
            </a:endParaRPr>
          </a:p>
        </p:txBody>
      </p:sp>
    </p:spTree>
    <p:extLst>
      <p:ext uri="{BB962C8B-B14F-4D97-AF65-F5344CB8AC3E}">
        <p14:creationId xmlns:p14="http://schemas.microsoft.com/office/powerpoint/2010/main" val="224061488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062866" y="238801"/>
            <a:ext cx="7157209" cy="769441"/>
          </a:xfrm>
          <a:prstGeom prst="rect">
            <a:avLst/>
          </a:prstGeom>
        </p:spPr>
        <p:txBody>
          <a:bodyPr wrap="square">
            <a:spAutoFit/>
          </a:bodyPr>
          <a:lstStyle/>
          <a:p>
            <a:pPr algn="ctr"/>
            <a:r>
              <a:rPr lang="en-GB" sz="4400" dirty="0" smtClean="0">
                <a:solidFill>
                  <a:schemeClr val="bg1"/>
                </a:solidFill>
              </a:rPr>
              <a:t>Effects on lamb weight</a:t>
            </a:r>
            <a:endParaRPr lang="en-GB" sz="4400" dirty="0"/>
          </a:p>
        </p:txBody>
      </p:sp>
      <p:pic>
        <p:nvPicPr>
          <p:cNvPr id="102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0466" y="1142544"/>
            <a:ext cx="7462008" cy="44772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1070041" y="6069238"/>
            <a:ext cx="7150034" cy="400110"/>
          </a:xfrm>
          <a:prstGeom prst="rect">
            <a:avLst/>
          </a:prstGeom>
          <a:noFill/>
        </p:spPr>
        <p:txBody>
          <a:bodyPr wrap="none" rtlCol="0">
            <a:spAutoFit/>
          </a:bodyPr>
          <a:lstStyle/>
          <a:p>
            <a:r>
              <a:rPr lang="en-GB" sz="2000" dirty="0" smtClean="0">
                <a:solidFill>
                  <a:schemeClr val="bg1"/>
                </a:solidFill>
              </a:rPr>
              <a:t>No </a:t>
            </a:r>
            <a:r>
              <a:rPr lang="en-GB" sz="2000" dirty="0" smtClean="0">
                <a:solidFill>
                  <a:schemeClr val="bg1"/>
                </a:solidFill>
              </a:rPr>
              <a:t>significant difference between post-weaning weights (P=0.072) </a:t>
            </a:r>
            <a:endParaRPr lang="en-GB" sz="2000" dirty="0">
              <a:solidFill>
                <a:schemeClr val="bg1"/>
              </a:solidFill>
            </a:endParaRPr>
          </a:p>
        </p:txBody>
      </p:sp>
      <p:pic>
        <p:nvPicPr>
          <p:cNvPr id="5" name="Picture 2" descr="C:\Users\kenyf\AppData\Local\Microsoft\Windows\Temporary Internet Files\Content.IE5\GVAU8Y4T\New Picture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3861" y="6195400"/>
            <a:ext cx="471488" cy="42923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2436571" y="5640763"/>
            <a:ext cx="3938194" cy="338554"/>
          </a:xfrm>
          <a:prstGeom prst="rect">
            <a:avLst/>
          </a:prstGeom>
        </p:spPr>
        <p:txBody>
          <a:bodyPr wrap="none">
            <a:spAutoFit/>
          </a:bodyPr>
          <a:lstStyle/>
          <a:p>
            <a:r>
              <a:rPr lang="en-GB" sz="1600" dirty="0">
                <a:solidFill>
                  <a:schemeClr val="bg1"/>
                </a:solidFill>
              </a:rPr>
              <a:t>* Error bars represent the standard deviation</a:t>
            </a:r>
          </a:p>
        </p:txBody>
      </p:sp>
    </p:spTree>
    <p:extLst>
      <p:ext uri="{BB962C8B-B14F-4D97-AF65-F5344CB8AC3E}">
        <p14:creationId xmlns:p14="http://schemas.microsoft.com/office/powerpoint/2010/main" val="224061488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70988" y="238801"/>
            <a:ext cx="7829550" cy="769441"/>
          </a:xfrm>
          <a:prstGeom prst="rect">
            <a:avLst/>
          </a:prstGeom>
        </p:spPr>
        <p:txBody>
          <a:bodyPr wrap="square">
            <a:spAutoFit/>
          </a:bodyPr>
          <a:lstStyle/>
          <a:p>
            <a:pPr algn="ctr"/>
            <a:r>
              <a:rPr lang="en-GB" sz="4400" dirty="0" smtClean="0">
                <a:solidFill>
                  <a:schemeClr val="bg1"/>
                </a:solidFill>
              </a:rPr>
              <a:t>Labour costs</a:t>
            </a:r>
            <a:endParaRPr lang="en-GB" sz="4400" dirty="0"/>
          </a:p>
        </p:txBody>
      </p:sp>
      <p:sp>
        <p:nvSpPr>
          <p:cNvPr id="6" name="TextBox 5"/>
          <p:cNvSpPr txBox="1"/>
          <p:nvPr/>
        </p:nvSpPr>
        <p:spPr>
          <a:xfrm>
            <a:off x="1913686" y="5762625"/>
            <a:ext cx="5374805" cy="830997"/>
          </a:xfrm>
          <a:prstGeom prst="rect">
            <a:avLst/>
          </a:prstGeom>
          <a:noFill/>
        </p:spPr>
        <p:txBody>
          <a:bodyPr wrap="none" rtlCol="0">
            <a:spAutoFit/>
          </a:bodyPr>
          <a:lstStyle/>
          <a:p>
            <a:r>
              <a:rPr lang="en-GB" sz="2400" dirty="0" smtClean="0">
                <a:solidFill>
                  <a:schemeClr val="bg1"/>
                </a:solidFill>
              </a:rPr>
              <a:t>Average cost CON £</a:t>
            </a:r>
            <a:r>
              <a:rPr lang="en-GB" sz="2400" dirty="0">
                <a:solidFill>
                  <a:schemeClr val="bg1"/>
                </a:solidFill>
              </a:rPr>
              <a:t>211.67 </a:t>
            </a:r>
            <a:r>
              <a:rPr lang="en-GB" sz="2400" dirty="0" smtClean="0">
                <a:solidFill>
                  <a:schemeClr val="bg1"/>
                </a:solidFill>
              </a:rPr>
              <a:t>vs PLF </a:t>
            </a:r>
            <a:r>
              <a:rPr lang="en-GB" sz="2400" dirty="0">
                <a:solidFill>
                  <a:schemeClr val="bg1"/>
                </a:solidFill>
              </a:rPr>
              <a:t>£41.66, </a:t>
            </a:r>
            <a:endParaRPr lang="en-GB" sz="2400" dirty="0" smtClean="0">
              <a:solidFill>
                <a:schemeClr val="bg1"/>
              </a:solidFill>
            </a:endParaRPr>
          </a:p>
          <a:p>
            <a:r>
              <a:rPr lang="en-GB" sz="2400" dirty="0" smtClean="0">
                <a:solidFill>
                  <a:schemeClr val="bg1"/>
                </a:solidFill>
              </a:rPr>
              <a:t>labour costs reduced by ~£1.60/lamb</a:t>
            </a:r>
            <a:endParaRPr lang="en-GB" sz="2400" dirty="0">
              <a:solidFill>
                <a:schemeClr val="bg1"/>
              </a:solidFill>
            </a:endParaRPr>
          </a:p>
        </p:txBody>
      </p:sp>
      <p:graphicFrame>
        <p:nvGraphicFramePr>
          <p:cNvPr id="3" name="Table 2"/>
          <p:cNvGraphicFramePr>
            <a:graphicFrameLocks noGrp="1"/>
          </p:cNvGraphicFramePr>
          <p:nvPr>
            <p:extLst>
              <p:ext uri="{D42A27DB-BD31-4B8C-83A1-F6EECF244321}">
                <p14:modId xmlns:p14="http://schemas.microsoft.com/office/powerpoint/2010/main" val="1048713397"/>
              </p:ext>
            </p:extLst>
          </p:nvPr>
        </p:nvGraphicFramePr>
        <p:xfrm>
          <a:off x="670988" y="1095374"/>
          <a:ext cx="7829550" cy="4476732"/>
        </p:xfrm>
        <a:graphic>
          <a:graphicData uri="http://schemas.openxmlformats.org/drawingml/2006/table">
            <a:tbl>
              <a:tblPr firstRow="1" bandRow="1">
                <a:tableStyleId>{5C22544A-7EE6-4342-B048-85BDC9FD1C3A}</a:tableStyleId>
              </a:tblPr>
              <a:tblGrid>
                <a:gridCol w="1304925"/>
                <a:gridCol w="1304925"/>
                <a:gridCol w="1304925"/>
                <a:gridCol w="1304925"/>
                <a:gridCol w="1304925"/>
                <a:gridCol w="1304925"/>
              </a:tblGrid>
              <a:tr h="1301133">
                <a:tc>
                  <a:txBody>
                    <a:bodyPr/>
                    <a:lstStyle/>
                    <a:p>
                      <a:pPr algn="ctr"/>
                      <a:r>
                        <a:rPr lang="en-GB" sz="2000" dirty="0" smtClean="0"/>
                        <a:t>Year</a:t>
                      </a:r>
                      <a:endParaRPr lang="en-GB" sz="2000" dirty="0"/>
                    </a:p>
                  </a:txBody>
                  <a:tcPr/>
                </a:tc>
                <a:tc>
                  <a:txBody>
                    <a:bodyPr/>
                    <a:lstStyle/>
                    <a:p>
                      <a:pPr algn="ctr"/>
                      <a:r>
                        <a:rPr lang="en-GB" sz="2000" dirty="0" smtClean="0"/>
                        <a:t>System</a:t>
                      </a:r>
                      <a:endParaRPr lang="en-GB" sz="2000" dirty="0"/>
                    </a:p>
                  </a:txBody>
                  <a:tcPr/>
                </a:tc>
                <a:tc>
                  <a:txBody>
                    <a:bodyPr/>
                    <a:lstStyle/>
                    <a:p>
                      <a:pPr algn="ctr"/>
                      <a:r>
                        <a:rPr lang="en-GB" sz="2000" dirty="0" smtClean="0"/>
                        <a:t>Worming costs </a:t>
                      </a:r>
                    </a:p>
                    <a:p>
                      <a:pPr algn="ctr"/>
                      <a:r>
                        <a:rPr lang="en-GB" sz="2000" dirty="0" smtClean="0"/>
                        <a:t>(£)</a:t>
                      </a:r>
                      <a:endParaRPr lang="en-GB" sz="2000" dirty="0"/>
                    </a:p>
                  </a:txBody>
                  <a:tcPr/>
                </a:tc>
                <a:tc>
                  <a:txBody>
                    <a:bodyPr/>
                    <a:lstStyle/>
                    <a:p>
                      <a:pPr algn="ctr"/>
                      <a:r>
                        <a:rPr lang="en-GB" sz="2000" dirty="0" smtClean="0"/>
                        <a:t>Labour (hrs)</a:t>
                      </a:r>
                      <a:endParaRPr lang="en-GB" sz="2000" dirty="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000" dirty="0" smtClean="0"/>
                        <a:t>Labour Costs </a:t>
                      </a:r>
                    </a:p>
                    <a:p>
                      <a:pPr marL="0" marR="0" indent="0" algn="ctr" defTabSz="457200" rtl="0" eaLnBrk="1" fontAlgn="auto" latinLnBrk="0" hangingPunct="1">
                        <a:lnSpc>
                          <a:spcPct val="100000"/>
                        </a:lnSpc>
                        <a:spcBef>
                          <a:spcPts val="0"/>
                        </a:spcBef>
                        <a:spcAft>
                          <a:spcPts val="0"/>
                        </a:spcAft>
                        <a:buClrTx/>
                        <a:buSzTx/>
                        <a:buFontTx/>
                        <a:buNone/>
                        <a:tabLst/>
                        <a:defRPr/>
                      </a:pPr>
                      <a:r>
                        <a:rPr lang="en-GB" sz="2000" dirty="0" smtClean="0"/>
                        <a:t>(£)</a:t>
                      </a:r>
                    </a:p>
                    <a:p>
                      <a:pPr marL="0" marR="0" indent="0" algn="ctr" defTabSz="457200" rtl="0" eaLnBrk="1" fontAlgn="auto" latinLnBrk="0" hangingPunct="1">
                        <a:lnSpc>
                          <a:spcPct val="100000"/>
                        </a:lnSpc>
                        <a:spcBef>
                          <a:spcPts val="0"/>
                        </a:spcBef>
                        <a:spcAft>
                          <a:spcPts val="0"/>
                        </a:spcAft>
                        <a:buClrTx/>
                        <a:buSzTx/>
                        <a:buFontTx/>
                        <a:buNone/>
                        <a:tabLst/>
                        <a:defRPr/>
                      </a:pPr>
                      <a:endParaRPr lang="en-GB" sz="2000" dirty="0" smtClean="0"/>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2000" dirty="0" smtClean="0"/>
                        <a:t>Total</a:t>
                      </a:r>
                      <a:r>
                        <a:rPr lang="en-GB" sz="2000" baseline="0" dirty="0" smtClean="0"/>
                        <a:t> Costs </a:t>
                      </a:r>
                    </a:p>
                    <a:p>
                      <a:pPr marL="0" marR="0" indent="0" algn="ctr" defTabSz="457200" rtl="0" eaLnBrk="1" fontAlgn="auto" latinLnBrk="0" hangingPunct="1">
                        <a:lnSpc>
                          <a:spcPct val="100000"/>
                        </a:lnSpc>
                        <a:spcBef>
                          <a:spcPts val="0"/>
                        </a:spcBef>
                        <a:spcAft>
                          <a:spcPts val="0"/>
                        </a:spcAft>
                        <a:buClrTx/>
                        <a:buSzTx/>
                        <a:buFontTx/>
                        <a:buNone/>
                        <a:tabLst/>
                        <a:defRPr/>
                      </a:pPr>
                      <a:r>
                        <a:rPr lang="en-GB" sz="2000" dirty="0" smtClean="0"/>
                        <a:t>(£)</a:t>
                      </a:r>
                    </a:p>
                    <a:p>
                      <a:pPr algn="ctr"/>
                      <a:endParaRPr lang="en-GB" sz="2000" dirty="0"/>
                    </a:p>
                  </a:txBody>
                  <a:tcPr/>
                </a:tc>
              </a:tr>
              <a:tr h="527682">
                <a:tc rowSpan="2">
                  <a:txBody>
                    <a:bodyPr/>
                    <a:lstStyle/>
                    <a:p>
                      <a:pPr algn="ctr"/>
                      <a:r>
                        <a:rPr lang="en-GB" sz="2000" dirty="0" smtClean="0"/>
                        <a:t>2013</a:t>
                      </a:r>
                      <a:endParaRPr lang="en-GB" sz="2000" dirty="0"/>
                    </a:p>
                  </a:txBody>
                  <a:tcPr/>
                </a:tc>
                <a:tc>
                  <a:txBody>
                    <a:bodyPr/>
                    <a:lstStyle/>
                    <a:p>
                      <a:pPr algn="ctr"/>
                      <a:r>
                        <a:rPr lang="en-GB" sz="2000" dirty="0" smtClean="0"/>
                        <a:t>CON</a:t>
                      </a:r>
                      <a:endParaRPr lang="en-GB" sz="2000" dirty="0"/>
                    </a:p>
                  </a:txBody>
                  <a:tcPr/>
                </a:tc>
                <a:tc>
                  <a:txBody>
                    <a:bodyPr/>
                    <a:lstStyle/>
                    <a:p>
                      <a:pPr algn="ctr"/>
                      <a:r>
                        <a:rPr lang="en-GB" sz="2000" dirty="0" smtClean="0"/>
                        <a:t>63</a:t>
                      </a:r>
                      <a:endParaRPr lang="en-GB" sz="2000" dirty="0"/>
                    </a:p>
                  </a:txBody>
                  <a:tcPr/>
                </a:tc>
                <a:tc>
                  <a:txBody>
                    <a:bodyPr/>
                    <a:lstStyle/>
                    <a:p>
                      <a:pPr algn="ctr"/>
                      <a:r>
                        <a:rPr lang="en-GB" sz="2000" dirty="0" smtClean="0"/>
                        <a:t>16.0</a:t>
                      </a:r>
                      <a:endParaRPr lang="en-GB" sz="2000" dirty="0"/>
                    </a:p>
                  </a:txBody>
                  <a:tcPr/>
                </a:tc>
                <a:tc>
                  <a:txBody>
                    <a:bodyPr/>
                    <a:lstStyle/>
                    <a:p>
                      <a:pPr algn="ctr"/>
                      <a:r>
                        <a:rPr lang="en-GB" sz="2000" dirty="0" smtClean="0"/>
                        <a:t>137</a:t>
                      </a:r>
                      <a:endParaRPr lang="en-GB" sz="2000" dirty="0"/>
                    </a:p>
                  </a:txBody>
                  <a:tcPr/>
                </a:tc>
                <a:tc>
                  <a:txBody>
                    <a:bodyPr/>
                    <a:lstStyle/>
                    <a:p>
                      <a:pPr algn="ctr"/>
                      <a:r>
                        <a:rPr lang="en-GB" sz="2000" dirty="0" smtClean="0"/>
                        <a:t>200</a:t>
                      </a:r>
                      <a:endParaRPr lang="en-GB" sz="2000" dirty="0"/>
                    </a:p>
                  </a:txBody>
                  <a:tcPr/>
                </a:tc>
              </a:tr>
              <a:tr h="527682">
                <a:tc vMerge="1">
                  <a:txBody>
                    <a:bodyPr/>
                    <a:lstStyle/>
                    <a:p>
                      <a:endParaRPr lang="en-GB" dirty="0"/>
                    </a:p>
                  </a:txBody>
                  <a:tcPr/>
                </a:tc>
                <a:tc>
                  <a:txBody>
                    <a:bodyPr/>
                    <a:lstStyle/>
                    <a:p>
                      <a:pPr algn="ctr"/>
                      <a:r>
                        <a:rPr lang="en-GB" sz="2000" dirty="0" smtClean="0"/>
                        <a:t>PLF</a:t>
                      </a:r>
                      <a:endParaRPr lang="en-GB" sz="2000" dirty="0"/>
                    </a:p>
                  </a:txBody>
                  <a:tcPr/>
                </a:tc>
                <a:tc>
                  <a:txBody>
                    <a:bodyPr/>
                    <a:lstStyle/>
                    <a:p>
                      <a:pPr algn="ctr"/>
                      <a:r>
                        <a:rPr lang="en-GB" sz="2000" dirty="0" smtClean="0"/>
                        <a:t>13</a:t>
                      </a:r>
                      <a:endParaRPr lang="en-GB" sz="2000" dirty="0"/>
                    </a:p>
                  </a:txBody>
                  <a:tcPr/>
                </a:tc>
                <a:tc>
                  <a:txBody>
                    <a:bodyPr/>
                    <a:lstStyle/>
                    <a:p>
                      <a:pPr algn="ctr"/>
                      <a:r>
                        <a:rPr lang="en-GB" sz="2000" smtClean="0"/>
                        <a:t>3.1</a:t>
                      </a:r>
                      <a:endParaRPr lang="en-GB" sz="2000"/>
                    </a:p>
                  </a:txBody>
                  <a:tcPr/>
                </a:tc>
                <a:tc>
                  <a:txBody>
                    <a:bodyPr/>
                    <a:lstStyle/>
                    <a:p>
                      <a:pPr algn="ctr"/>
                      <a:r>
                        <a:rPr lang="en-GB" sz="2000" dirty="0" smtClean="0"/>
                        <a:t>27</a:t>
                      </a:r>
                      <a:endParaRPr lang="en-GB" sz="2000" dirty="0"/>
                    </a:p>
                  </a:txBody>
                  <a:tcPr/>
                </a:tc>
                <a:tc>
                  <a:txBody>
                    <a:bodyPr/>
                    <a:lstStyle/>
                    <a:p>
                      <a:pPr algn="ctr"/>
                      <a:r>
                        <a:rPr lang="en-GB" sz="2000" dirty="0" smtClean="0"/>
                        <a:t>40</a:t>
                      </a:r>
                      <a:endParaRPr lang="en-GB" sz="2000" dirty="0"/>
                    </a:p>
                  </a:txBody>
                  <a:tcPr/>
                </a:tc>
              </a:tr>
              <a:tr h="527682">
                <a:tc rowSpan="2">
                  <a:txBody>
                    <a:bodyPr/>
                    <a:lstStyle/>
                    <a:p>
                      <a:pPr algn="ctr"/>
                      <a:r>
                        <a:rPr lang="en-GB" sz="2000" dirty="0" smtClean="0"/>
                        <a:t>2014</a:t>
                      </a:r>
                      <a:endParaRPr lang="en-GB" sz="2000" dirty="0"/>
                    </a:p>
                  </a:txBody>
                  <a:tcPr/>
                </a:tc>
                <a:tc>
                  <a:txBody>
                    <a:bodyPr/>
                    <a:lstStyle/>
                    <a:p>
                      <a:pPr algn="ctr"/>
                      <a:r>
                        <a:rPr lang="en-GB" sz="2000" dirty="0" smtClean="0"/>
                        <a:t>CON</a:t>
                      </a:r>
                      <a:endParaRPr lang="en-GB" sz="2000" dirty="0"/>
                    </a:p>
                  </a:txBody>
                  <a:tcPr/>
                </a:tc>
                <a:tc>
                  <a:txBody>
                    <a:bodyPr/>
                    <a:lstStyle/>
                    <a:p>
                      <a:pPr algn="ctr"/>
                      <a:r>
                        <a:rPr lang="en-GB" sz="2000" dirty="0" smtClean="0"/>
                        <a:t>79</a:t>
                      </a:r>
                      <a:endParaRPr lang="en-GB" sz="2000" dirty="0"/>
                    </a:p>
                  </a:txBody>
                  <a:tcPr/>
                </a:tc>
                <a:tc>
                  <a:txBody>
                    <a:bodyPr/>
                    <a:lstStyle/>
                    <a:p>
                      <a:pPr algn="ctr"/>
                      <a:r>
                        <a:rPr lang="en-GB" sz="2000" dirty="0" smtClean="0"/>
                        <a:t>16.5</a:t>
                      </a:r>
                      <a:endParaRPr lang="en-GB" sz="2000" dirty="0"/>
                    </a:p>
                  </a:txBody>
                  <a:tcPr/>
                </a:tc>
                <a:tc>
                  <a:txBody>
                    <a:bodyPr/>
                    <a:lstStyle/>
                    <a:p>
                      <a:pPr algn="ctr"/>
                      <a:r>
                        <a:rPr lang="en-GB" sz="2000" dirty="0" smtClean="0"/>
                        <a:t>147</a:t>
                      </a:r>
                      <a:endParaRPr lang="en-GB" sz="2000" dirty="0"/>
                    </a:p>
                  </a:txBody>
                  <a:tcPr/>
                </a:tc>
                <a:tc>
                  <a:txBody>
                    <a:bodyPr/>
                    <a:lstStyle/>
                    <a:p>
                      <a:pPr algn="ctr"/>
                      <a:r>
                        <a:rPr lang="en-GB" sz="2000" dirty="0" smtClean="0"/>
                        <a:t>221</a:t>
                      </a:r>
                      <a:endParaRPr lang="en-GB" sz="2000" dirty="0"/>
                    </a:p>
                  </a:txBody>
                  <a:tcPr/>
                </a:tc>
              </a:tr>
              <a:tr h="527682">
                <a:tc vMerge="1">
                  <a:txBody>
                    <a:bodyPr/>
                    <a:lstStyle/>
                    <a:p>
                      <a:endParaRPr lang="en-GB" dirty="0"/>
                    </a:p>
                  </a:txBody>
                  <a:tcPr/>
                </a:tc>
                <a:tc>
                  <a:txBody>
                    <a:bodyPr/>
                    <a:lstStyle/>
                    <a:p>
                      <a:pPr algn="ctr"/>
                      <a:r>
                        <a:rPr lang="en-GB" sz="2000" dirty="0" smtClean="0"/>
                        <a:t>PLF</a:t>
                      </a:r>
                      <a:endParaRPr lang="en-GB" sz="2000" dirty="0"/>
                    </a:p>
                  </a:txBody>
                  <a:tcPr/>
                </a:tc>
                <a:tc>
                  <a:txBody>
                    <a:bodyPr/>
                    <a:lstStyle/>
                    <a:p>
                      <a:pPr algn="ctr"/>
                      <a:r>
                        <a:rPr lang="en-GB" sz="2000" dirty="0" smtClean="0"/>
                        <a:t>13</a:t>
                      </a:r>
                      <a:endParaRPr lang="en-GB" sz="2000" dirty="0"/>
                    </a:p>
                  </a:txBody>
                  <a:tcPr/>
                </a:tc>
                <a:tc>
                  <a:txBody>
                    <a:bodyPr/>
                    <a:lstStyle/>
                    <a:p>
                      <a:pPr algn="ctr"/>
                      <a:r>
                        <a:rPr lang="en-GB" sz="2000" dirty="0" smtClean="0"/>
                        <a:t>3.0</a:t>
                      </a:r>
                      <a:endParaRPr lang="en-GB" sz="2000" dirty="0"/>
                    </a:p>
                  </a:txBody>
                  <a:tcPr/>
                </a:tc>
                <a:tc>
                  <a:txBody>
                    <a:bodyPr/>
                    <a:lstStyle/>
                    <a:p>
                      <a:pPr algn="ctr"/>
                      <a:r>
                        <a:rPr lang="en-GB" sz="2000" dirty="0" smtClean="0"/>
                        <a:t>26</a:t>
                      </a:r>
                      <a:endParaRPr lang="en-GB" sz="2000" dirty="0"/>
                    </a:p>
                  </a:txBody>
                  <a:tcPr/>
                </a:tc>
                <a:tc>
                  <a:txBody>
                    <a:bodyPr/>
                    <a:lstStyle/>
                    <a:p>
                      <a:pPr algn="ctr"/>
                      <a:r>
                        <a:rPr lang="en-GB" sz="2000" dirty="0" smtClean="0"/>
                        <a:t>39</a:t>
                      </a:r>
                      <a:endParaRPr lang="en-GB" sz="2000" dirty="0"/>
                    </a:p>
                  </a:txBody>
                  <a:tcPr/>
                </a:tc>
              </a:tr>
              <a:tr h="527682">
                <a:tc rowSpan="2">
                  <a:txBody>
                    <a:bodyPr/>
                    <a:lstStyle/>
                    <a:p>
                      <a:pPr algn="ctr"/>
                      <a:r>
                        <a:rPr lang="en-GB" sz="2000" dirty="0" smtClean="0"/>
                        <a:t>2015</a:t>
                      </a:r>
                      <a:endParaRPr lang="en-GB" sz="2000" dirty="0"/>
                    </a:p>
                  </a:txBody>
                  <a:tcPr/>
                </a:tc>
                <a:tc>
                  <a:txBody>
                    <a:bodyPr/>
                    <a:lstStyle/>
                    <a:p>
                      <a:pPr algn="ctr"/>
                      <a:r>
                        <a:rPr lang="en-GB" sz="2000" dirty="0" smtClean="0"/>
                        <a:t>CON</a:t>
                      </a:r>
                      <a:endParaRPr lang="en-GB" sz="2000" dirty="0"/>
                    </a:p>
                  </a:txBody>
                  <a:tcPr/>
                </a:tc>
                <a:tc>
                  <a:txBody>
                    <a:bodyPr/>
                    <a:lstStyle/>
                    <a:p>
                      <a:pPr algn="ctr"/>
                      <a:r>
                        <a:rPr lang="en-GB" sz="2000" dirty="0" smtClean="0"/>
                        <a:t>70</a:t>
                      </a:r>
                      <a:endParaRPr lang="en-GB" sz="2000" dirty="0"/>
                    </a:p>
                  </a:txBody>
                  <a:tcPr/>
                </a:tc>
                <a:tc>
                  <a:txBody>
                    <a:bodyPr/>
                    <a:lstStyle/>
                    <a:p>
                      <a:pPr algn="ctr"/>
                      <a:r>
                        <a:rPr lang="en-GB" sz="2000" dirty="0" smtClean="0"/>
                        <a:t>16.7</a:t>
                      </a:r>
                      <a:endParaRPr lang="en-GB" sz="2000" dirty="0"/>
                    </a:p>
                  </a:txBody>
                  <a:tcPr/>
                </a:tc>
                <a:tc>
                  <a:txBody>
                    <a:bodyPr/>
                    <a:lstStyle/>
                    <a:p>
                      <a:pPr algn="ctr"/>
                      <a:r>
                        <a:rPr lang="en-GB" sz="2000" dirty="0" smtClean="0"/>
                        <a:t>144</a:t>
                      </a:r>
                      <a:endParaRPr lang="en-GB" sz="2000" dirty="0"/>
                    </a:p>
                  </a:txBody>
                  <a:tcPr/>
                </a:tc>
                <a:tc>
                  <a:txBody>
                    <a:bodyPr/>
                    <a:lstStyle/>
                    <a:p>
                      <a:pPr algn="ctr"/>
                      <a:r>
                        <a:rPr lang="en-GB" sz="2000" dirty="0" smtClean="0"/>
                        <a:t>214</a:t>
                      </a:r>
                      <a:endParaRPr lang="en-GB" sz="2000" dirty="0"/>
                    </a:p>
                  </a:txBody>
                  <a:tcPr/>
                </a:tc>
              </a:tr>
              <a:tr h="527682">
                <a:tc vMerge="1">
                  <a:txBody>
                    <a:bodyPr/>
                    <a:lstStyle/>
                    <a:p>
                      <a:endParaRPr lang="en-GB" dirty="0"/>
                    </a:p>
                  </a:txBody>
                  <a:tcPr/>
                </a:tc>
                <a:tc>
                  <a:txBody>
                    <a:bodyPr/>
                    <a:lstStyle/>
                    <a:p>
                      <a:pPr algn="ctr"/>
                      <a:r>
                        <a:rPr lang="en-GB" sz="2000" dirty="0" smtClean="0"/>
                        <a:t>PLF</a:t>
                      </a:r>
                      <a:endParaRPr lang="en-GB" sz="2000" dirty="0"/>
                    </a:p>
                  </a:txBody>
                  <a:tcPr/>
                </a:tc>
                <a:tc>
                  <a:txBody>
                    <a:bodyPr/>
                    <a:lstStyle/>
                    <a:p>
                      <a:pPr algn="ctr"/>
                      <a:r>
                        <a:rPr lang="en-GB" sz="2000" dirty="0" smtClean="0"/>
                        <a:t>13.5</a:t>
                      </a:r>
                      <a:endParaRPr lang="en-GB" sz="2000" dirty="0"/>
                    </a:p>
                  </a:txBody>
                  <a:tcPr/>
                </a:tc>
                <a:tc>
                  <a:txBody>
                    <a:bodyPr/>
                    <a:lstStyle/>
                    <a:p>
                      <a:pPr algn="ctr"/>
                      <a:r>
                        <a:rPr lang="en-GB" sz="2000" dirty="0" smtClean="0"/>
                        <a:t>3.8</a:t>
                      </a:r>
                      <a:endParaRPr lang="en-GB" sz="2000" dirty="0"/>
                    </a:p>
                  </a:txBody>
                  <a:tcPr/>
                </a:tc>
                <a:tc>
                  <a:txBody>
                    <a:bodyPr/>
                    <a:lstStyle/>
                    <a:p>
                      <a:pPr algn="ctr"/>
                      <a:r>
                        <a:rPr lang="en-GB" sz="2000" dirty="0" smtClean="0"/>
                        <a:t>33</a:t>
                      </a:r>
                      <a:endParaRPr lang="en-GB" sz="2000" dirty="0"/>
                    </a:p>
                  </a:txBody>
                  <a:tcPr/>
                </a:tc>
                <a:tc>
                  <a:txBody>
                    <a:bodyPr/>
                    <a:lstStyle/>
                    <a:p>
                      <a:pPr algn="ctr"/>
                      <a:r>
                        <a:rPr lang="en-GB" sz="2000" dirty="0" smtClean="0"/>
                        <a:t>46</a:t>
                      </a:r>
                      <a:endParaRPr lang="en-GB" sz="2000" dirty="0"/>
                    </a:p>
                  </a:txBody>
                  <a:tcPr/>
                </a:tc>
              </a:tr>
            </a:tbl>
          </a:graphicData>
        </a:graphic>
      </p:graphicFrame>
      <p:pic>
        <p:nvPicPr>
          <p:cNvPr id="7" name="Picture 2" descr="C:\Users\kenyf\AppData\Local\Microsoft\Windows\Temporary Internet Files\Content.IE5\GVAU8Y4T\New Picture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861" y="6195400"/>
            <a:ext cx="471488" cy="429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61488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115512" y="238801"/>
            <a:ext cx="2912977" cy="769441"/>
          </a:xfrm>
          <a:prstGeom prst="rect">
            <a:avLst/>
          </a:prstGeom>
        </p:spPr>
        <p:txBody>
          <a:bodyPr wrap="none">
            <a:spAutoFit/>
          </a:bodyPr>
          <a:lstStyle/>
          <a:p>
            <a:r>
              <a:rPr lang="en-GB" sz="4400" dirty="0" smtClean="0">
                <a:solidFill>
                  <a:schemeClr val="bg1"/>
                </a:solidFill>
              </a:rPr>
              <a:t>Conclusions</a:t>
            </a:r>
            <a:endParaRPr lang="en-GB" sz="4400" dirty="0"/>
          </a:p>
        </p:txBody>
      </p:sp>
      <p:sp>
        <p:nvSpPr>
          <p:cNvPr id="3" name="TextBox 2"/>
          <p:cNvSpPr txBox="1"/>
          <p:nvPr/>
        </p:nvSpPr>
        <p:spPr>
          <a:xfrm>
            <a:off x="485776" y="1400175"/>
            <a:ext cx="8248650" cy="4524315"/>
          </a:xfrm>
          <a:prstGeom prst="rect">
            <a:avLst/>
          </a:prstGeom>
          <a:noFill/>
        </p:spPr>
        <p:txBody>
          <a:bodyPr wrap="square" rtlCol="0">
            <a:spAutoFit/>
          </a:bodyPr>
          <a:lstStyle/>
          <a:p>
            <a:pPr marL="342900" indent="-342900">
              <a:buFont typeface="Arial" panose="020B0604020202020204" pitchFamily="34" charset="0"/>
              <a:buChar char="•"/>
            </a:pPr>
            <a:r>
              <a:rPr lang="en-GB" sz="2400" dirty="0" smtClean="0">
                <a:solidFill>
                  <a:schemeClr val="bg1"/>
                </a:solidFill>
              </a:rPr>
              <a:t>The PLF approach, with implementation of TST resulted in:</a:t>
            </a:r>
          </a:p>
          <a:p>
            <a:pPr marL="342900" indent="-342900">
              <a:buFont typeface="Arial" panose="020B0604020202020204" pitchFamily="34" charset="0"/>
              <a:buChar char="•"/>
            </a:pPr>
            <a:endParaRPr lang="en-GB" sz="2400" dirty="0" smtClean="0">
              <a:solidFill>
                <a:schemeClr val="bg1"/>
              </a:solidFill>
            </a:endParaRPr>
          </a:p>
          <a:p>
            <a:pPr marL="800100" lvl="1" indent="-342900">
              <a:buFont typeface="Wingdings" panose="05000000000000000000" pitchFamily="2" charset="2"/>
              <a:buChar char="ü"/>
            </a:pPr>
            <a:r>
              <a:rPr lang="en-GB" sz="2400" dirty="0">
                <a:solidFill>
                  <a:schemeClr val="bg1"/>
                </a:solidFill>
              </a:rPr>
              <a:t>R</a:t>
            </a:r>
            <a:r>
              <a:rPr lang="en-GB" sz="2400" dirty="0" smtClean="0">
                <a:solidFill>
                  <a:schemeClr val="bg1"/>
                </a:solidFill>
              </a:rPr>
              <a:t>eduction in wormer used (40% reduction)</a:t>
            </a:r>
          </a:p>
          <a:p>
            <a:pPr marL="800100" lvl="1" indent="-342900">
              <a:buFont typeface="Wingdings" panose="05000000000000000000" pitchFamily="2" charset="2"/>
              <a:buChar char="ü"/>
            </a:pPr>
            <a:endParaRPr lang="en-GB" sz="2400" dirty="0" smtClean="0">
              <a:solidFill>
                <a:schemeClr val="bg1"/>
              </a:solidFill>
            </a:endParaRPr>
          </a:p>
          <a:p>
            <a:pPr marL="800100" lvl="1" indent="-342900">
              <a:buFont typeface="Wingdings" panose="05000000000000000000" pitchFamily="2" charset="2"/>
              <a:buChar char="ü"/>
            </a:pPr>
            <a:r>
              <a:rPr lang="en-GB" sz="2400" dirty="0">
                <a:solidFill>
                  <a:schemeClr val="bg1"/>
                </a:solidFill>
              </a:rPr>
              <a:t>N</a:t>
            </a:r>
            <a:r>
              <a:rPr lang="en-GB" sz="2400" dirty="0" smtClean="0">
                <a:solidFill>
                  <a:schemeClr val="bg1"/>
                </a:solidFill>
              </a:rPr>
              <a:t>o significant difference in weight </a:t>
            </a:r>
          </a:p>
          <a:p>
            <a:pPr marL="800100" lvl="1" indent="-342900">
              <a:buFont typeface="Wingdings" panose="05000000000000000000" pitchFamily="2" charset="2"/>
              <a:buChar char="ü"/>
            </a:pPr>
            <a:endParaRPr lang="en-GB" sz="2400" dirty="0" smtClean="0">
              <a:solidFill>
                <a:schemeClr val="bg1"/>
              </a:solidFill>
            </a:endParaRPr>
          </a:p>
          <a:p>
            <a:pPr marL="800100" lvl="1" indent="-342900">
              <a:buFont typeface="Wingdings" panose="05000000000000000000" pitchFamily="2" charset="2"/>
              <a:buChar char="ü"/>
            </a:pPr>
            <a:r>
              <a:rPr lang="en-GB" sz="2400" dirty="0" smtClean="0">
                <a:solidFill>
                  <a:schemeClr val="bg1"/>
                </a:solidFill>
              </a:rPr>
              <a:t>Savings of approx. £1.60 per lamb in labour costs</a:t>
            </a:r>
          </a:p>
          <a:p>
            <a:pPr lvl="1"/>
            <a:endParaRPr lang="en-GB" sz="2400" dirty="0" smtClean="0">
              <a:solidFill>
                <a:schemeClr val="bg1"/>
              </a:solidFill>
            </a:endParaRPr>
          </a:p>
          <a:p>
            <a:pPr marL="342900" indent="-342900">
              <a:buFont typeface="Arial" panose="020B0604020202020204" pitchFamily="34" charset="0"/>
              <a:buChar char="•"/>
            </a:pPr>
            <a:r>
              <a:rPr lang="en-GB" sz="2400" dirty="0">
                <a:solidFill>
                  <a:schemeClr val="bg1"/>
                </a:solidFill>
              </a:rPr>
              <a:t>TST therefore, is applicable to upland/hill flocks, and can integrate with gathering animals for other management needs.</a:t>
            </a:r>
          </a:p>
          <a:p>
            <a:endParaRPr lang="en-GB" sz="2400" dirty="0">
              <a:solidFill>
                <a:schemeClr val="bg1"/>
              </a:solidFill>
            </a:endParaRPr>
          </a:p>
        </p:txBody>
      </p:sp>
      <p:pic>
        <p:nvPicPr>
          <p:cNvPr id="4" name="Picture 2" descr="C:\Users\kenyf\AppData\Local\Microsoft\Windows\Temporary Internet Files\Content.IE5\GVAU8Y4T\New Picture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3861" y="6195400"/>
            <a:ext cx="471488" cy="429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0614880"/>
      </p:ext>
    </p:extLst>
  </p:cSld>
  <p:clrMapOvr>
    <a:masterClrMapping/>
  </p:clrMapOvr>
  <p:timing>
    <p:tnLst>
      <p:par>
        <p:cTn id="1" dur="indefinite" restart="never" nodeType="tmRoot"/>
      </p:par>
    </p:tnLst>
  </p:timing>
</p:sld>
</file>

<file path=ppt/theme/theme1.xml><?xml version="1.0" encoding="utf-8"?>
<a:theme xmlns:a="http://schemas.openxmlformats.org/drawingml/2006/main" name="moredun_basic_template_2013-2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Category_x0020_2 xmlns="041b588e-3792-4b5c-b776-3d32ef827c62">Administration</Category_x0020_2>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53AC733BE30A145B568D50B083FA3E9" ma:contentTypeVersion="0" ma:contentTypeDescription="Create a new document." ma:contentTypeScope="" ma:versionID="d6538ab53d838332e2baf9d5c1941eb6">
  <xsd:schema xmlns:xsd="http://www.w3.org/2001/XMLSchema" xmlns:p="http://schemas.microsoft.com/office/2006/metadata/properties" xmlns:ns3="041b588e-3792-4b5c-b776-3d32ef827c62" targetNamespace="http://schemas.microsoft.com/office/2006/metadata/properties" ma:root="true" ma:fieldsID="841bc0df5ff2df1916eabe15b817df6c" ns3:_="">
    <xsd:import namespace="041b588e-3792-4b5c-b776-3d32ef827c62"/>
    <xsd:element name="properties">
      <xsd:complexType>
        <xsd:sequence>
          <xsd:element name="documentManagement">
            <xsd:complexType>
              <xsd:all>
                <xsd:element ref="ns3:Category_x0020_2" minOccurs="0"/>
              </xsd:all>
            </xsd:complexType>
          </xsd:element>
        </xsd:sequence>
      </xsd:complexType>
    </xsd:element>
  </xsd:schema>
  <xsd:schema xmlns:xsd="http://www.w3.org/2001/XMLSchema" xmlns:dms="http://schemas.microsoft.com/office/2006/documentManagement/types" targetNamespace="041b588e-3792-4b5c-b776-3d32ef827c62" elementFormDefault="qualified">
    <xsd:import namespace="http://schemas.microsoft.com/office/2006/documentManagement/types"/>
    <xsd:element name="Category_x0020_2" ma:index="9" nillable="true" ma:displayName="Area" ma:default="" ma:internalName="Category_x0020_2">
      <xsd:simpleType>
        <xsd:restriction base="dms:Text">
          <xsd:maxLength value="32"/>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ma:index="8" ma:displayName="Category"/>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93EE61B-C7D3-4EA0-85C6-016BA96A1E33}">
  <ds:schemaRefs>
    <ds:schemaRef ds:uri="http://purl.org/dc/elements/1.1/"/>
    <ds:schemaRef ds:uri="http://schemas.openxmlformats.org/package/2006/metadata/core-properties"/>
    <ds:schemaRef ds:uri="http://purl.org/dc/dcmitype/"/>
    <ds:schemaRef ds:uri="http://www.w3.org/XML/1998/namespace"/>
    <ds:schemaRef ds:uri="http://purl.org/dc/terms/"/>
    <ds:schemaRef ds:uri="http://schemas.microsoft.com/office/2006/documentManagement/types"/>
    <ds:schemaRef ds:uri="041b588e-3792-4b5c-b776-3d32ef827c62"/>
    <ds:schemaRef ds:uri="http://schemas.microsoft.com/office/2006/metadata/properties"/>
  </ds:schemaRefs>
</ds:datastoreItem>
</file>

<file path=customXml/itemProps2.xml><?xml version="1.0" encoding="utf-8"?>
<ds:datastoreItem xmlns:ds="http://schemas.openxmlformats.org/officeDocument/2006/customXml" ds:itemID="{46D0F871-D8AC-4375-984F-B268B62CF5D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041b588e-3792-4b5c-b776-3d32ef827c62"/>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4A09A7CC-47FC-4E8E-8E45-2344CD279EE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moredun_basic_template_2013-2a.potx</Template>
  <TotalTime>9080</TotalTime>
  <Words>1512</Words>
  <Application>Microsoft Office PowerPoint</Application>
  <PresentationFormat>On-screen Show (4:3)</PresentationFormat>
  <Paragraphs>163</Paragraphs>
  <Slides>10</Slides>
  <Notes>9</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10</vt:i4>
      </vt:variant>
    </vt:vector>
  </HeadingPairs>
  <TitlesOfParts>
    <vt:vector size="15" baseType="lpstr">
      <vt:lpstr>moredun_basic_template_2013-2a</vt:lpstr>
      <vt:lpstr>Custom Design</vt:lpstr>
      <vt:lpstr>4_Custom Design</vt:lpstr>
      <vt:lpstr>2_Custom Design</vt:lpstr>
      <vt:lpstr>Paintbrush Picture</vt:lpstr>
      <vt:lpstr>Application of weight-based target selective anthelmintic treatment (TST) strategy on hill and upland sheep flocks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MRI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Template</dc:title>
  <dc:creator>Hazel Simm</dc:creator>
  <cp:lastModifiedBy>Fiona Kenyon</cp:lastModifiedBy>
  <cp:revision>741</cp:revision>
  <dcterms:created xsi:type="dcterms:W3CDTF">2012-09-12T10:38:27Z</dcterms:created>
  <dcterms:modified xsi:type="dcterms:W3CDTF">2017-05-23T20:29:41Z</dcterms:modified>
  <cp:category>MRI</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0x010100C53AC733BE30A145B568D50B083FA3E9</vt:lpwstr>
  </property>
</Properties>
</file>