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81" r:id="rId3"/>
    <p:sldId id="282" r:id="rId4"/>
    <p:sldId id="288" r:id="rId5"/>
    <p:sldId id="289" r:id="rId6"/>
    <p:sldId id="275" r:id="rId7"/>
    <p:sldId id="283" r:id="rId8"/>
    <p:sldId id="285" r:id="rId9"/>
    <p:sldId id="292" r:id="rId10"/>
    <p:sldId id="286" r:id="rId11"/>
    <p:sldId id="287" r:id="rId12"/>
    <p:sldId id="284" r:id="rId13"/>
    <p:sldId id="291" r:id="rId14"/>
    <p:sldId id="293" r:id="rId15"/>
    <p:sldId id="299" r:id="rId16"/>
    <p:sldId id="274" r:id="rId17"/>
    <p:sldId id="261" r:id="rId18"/>
    <p:sldId id="294" r:id="rId19"/>
    <p:sldId id="295" r:id="rId20"/>
    <p:sldId id="296" r:id="rId21"/>
    <p:sldId id="298" r:id="rId22"/>
    <p:sldId id="271" r:id="rId23"/>
    <p:sldId id="263" r:id="rId24"/>
    <p:sldId id="301" r:id="rId25"/>
    <p:sldId id="300" r:id="rId26"/>
    <p:sldId id="306" r:id="rId27"/>
    <p:sldId id="303" r:id="rId28"/>
    <p:sldId id="313" r:id="rId29"/>
    <p:sldId id="314" r:id="rId30"/>
    <p:sldId id="305" r:id="rId31"/>
    <p:sldId id="304" r:id="rId32"/>
    <p:sldId id="268" r:id="rId33"/>
    <p:sldId id="308" r:id="rId34"/>
    <p:sldId id="309" r:id="rId35"/>
    <p:sldId id="272" r:id="rId36"/>
    <p:sldId id="310" r:id="rId37"/>
    <p:sldId id="311" r:id="rId38"/>
    <p:sldId id="312" r:id="rId39"/>
    <p:sldId id="317" r:id="rId40"/>
    <p:sldId id="321" r:id="rId41"/>
    <p:sldId id="319" r:id="rId42"/>
    <p:sldId id="276" r:id="rId4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9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505"/>
    <a:srgbClr val="E1E2E0"/>
    <a:srgbClr val="63666B"/>
    <a:srgbClr val="ED8C00"/>
    <a:srgbClr val="D1263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970" autoAdjust="0"/>
  </p:normalViewPr>
  <p:slideViewPr>
    <p:cSldViewPr snapToGrid="0" snapToObjects="1">
      <p:cViewPr varScale="1">
        <p:scale>
          <a:sx n="67" d="100"/>
          <a:sy n="67" d="100"/>
        </p:scale>
        <p:origin x="1260" y="48"/>
      </p:cViewPr>
      <p:guideLst>
        <p:guide orient="horz" pos="1597"/>
        <p:guide pos="290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CB35D-09DD-2F4E-A416-FCEB515177B6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948CF-2538-D844-9102-938A177A0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47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D5A56-69F0-4833-B401-C09D97A34083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6E9C1-395E-4B98-AB54-69A3D1AA13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650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Redraft this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6E9C1-395E-4B98-AB54-69A3D1AA132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825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https://www.sciencedirect.com/science/article/pii/S0308814618317722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6E9C1-395E-4B98-AB54-69A3D1AA132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870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6E9C1-395E-4B98-AB54-69A3D1AA132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881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6E9C1-395E-4B98-AB54-69A3D1AA132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614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2393" y="-8468"/>
            <a:ext cx="9191794" cy="5177367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100000">
                <a:srgbClr val="D12630"/>
              </a:gs>
              <a:gs pos="50000">
                <a:srgbClr val="ED8C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9898" y="431018"/>
            <a:ext cx="6659038" cy="822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4700" b="1" i="0" spc="-1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Document title here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8366" y="1136197"/>
            <a:ext cx="6659037" cy="570308"/>
          </a:xfr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2450" b="0" i="0" spc="-100">
                <a:solidFill>
                  <a:srgbClr val="63666B"/>
                </a:solidFill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Secondary information / date</a:t>
            </a:r>
          </a:p>
        </p:txBody>
      </p:sp>
      <p:pic>
        <p:nvPicPr>
          <p:cNvPr id="13" name="Picture 12" descr="Cover Icon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6" y="2792148"/>
            <a:ext cx="4525434" cy="569120"/>
          </a:xfrm>
          <a:prstGeom prst="rect">
            <a:avLst/>
          </a:prstGeom>
        </p:spPr>
      </p:pic>
      <p:pic>
        <p:nvPicPr>
          <p:cNvPr id="15" name="Picture 14" descr="SEFARI Cover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509" y="3725333"/>
            <a:ext cx="3118759" cy="1443567"/>
          </a:xfrm>
          <a:prstGeom prst="rect">
            <a:avLst/>
          </a:prstGeom>
        </p:spPr>
      </p:pic>
      <p:pic>
        <p:nvPicPr>
          <p:cNvPr id="16" name="Picture 15" descr="Scot Gov - Cove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6" y="4309534"/>
            <a:ext cx="1672167" cy="31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9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22393" y="-8468"/>
            <a:ext cx="9191794" cy="5177367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100000">
                <a:srgbClr val="D12630"/>
              </a:gs>
              <a:gs pos="50000">
                <a:srgbClr val="ED8C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vider 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33" y="1"/>
            <a:ext cx="4732869" cy="4285836"/>
          </a:xfrm>
          <a:prstGeom prst="rect">
            <a:avLst/>
          </a:prstGeom>
        </p:spPr>
      </p:pic>
      <p:pic>
        <p:nvPicPr>
          <p:cNvPr id="8" name="Picture 7" descr="SEFARI Logo - 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4529160"/>
            <a:ext cx="1219201" cy="387516"/>
          </a:xfrm>
          <a:prstGeom prst="rect">
            <a:avLst/>
          </a:prstGeom>
        </p:spPr>
      </p:pic>
      <p:pic>
        <p:nvPicPr>
          <p:cNvPr id="9" name="Picture 8" descr="Scot Gov - 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" y="4581896"/>
            <a:ext cx="1494368" cy="278183"/>
          </a:xfrm>
          <a:prstGeom prst="rect">
            <a:avLst/>
          </a:prstGeom>
        </p:spPr>
      </p:pic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6833" y="481817"/>
            <a:ext cx="4093636" cy="3362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90000"/>
              </a:lnSpc>
              <a:defRPr sz="4700" b="1" i="0" spc="-1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Divider Section header here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-135467" y="4301060"/>
            <a:ext cx="9448800" cy="1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0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2393" y="-8468"/>
            <a:ext cx="9191794" cy="5177367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100000">
                <a:srgbClr val="D12630"/>
              </a:gs>
              <a:gs pos="50000">
                <a:srgbClr val="ED8C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6833" y="481817"/>
            <a:ext cx="4093636" cy="3362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90000"/>
              </a:lnSpc>
              <a:defRPr sz="4700" b="1" i="0" spc="-1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Divider Section header here</a:t>
            </a:r>
            <a:endParaRPr lang="en-US" dirty="0"/>
          </a:p>
        </p:txBody>
      </p:sp>
      <p:pic>
        <p:nvPicPr>
          <p:cNvPr id="2" name="Picture 1" descr="Divider 6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36" y="0"/>
            <a:ext cx="4773099" cy="4301060"/>
          </a:xfrm>
          <a:prstGeom prst="rect">
            <a:avLst/>
          </a:prstGeom>
        </p:spPr>
      </p:pic>
      <p:pic>
        <p:nvPicPr>
          <p:cNvPr id="8" name="Picture 7" descr="SEFARI Logo - 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4529160"/>
            <a:ext cx="1219201" cy="387516"/>
          </a:xfrm>
          <a:prstGeom prst="rect">
            <a:avLst/>
          </a:prstGeom>
        </p:spPr>
      </p:pic>
      <p:pic>
        <p:nvPicPr>
          <p:cNvPr id="9" name="Picture 8" descr="Scot Gov - 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" y="4581896"/>
            <a:ext cx="1494368" cy="278183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35467" y="4301060"/>
            <a:ext cx="9448800" cy="1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0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22393" y="-8468"/>
            <a:ext cx="9191794" cy="5177367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100000">
                <a:srgbClr val="D12630"/>
              </a:gs>
              <a:gs pos="50000">
                <a:srgbClr val="ED8C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vider 7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900" y="0"/>
            <a:ext cx="4773100" cy="4301060"/>
          </a:xfrm>
          <a:prstGeom prst="rect">
            <a:avLst/>
          </a:prstGeom>
        </p:spPr>
      </p:pic>
      <p:pic>
        <p:nvPicPr>
          <p:cNvPr id="8" name="Picture 7" descr="SEFARI Logo - 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4529160"/>
            <a:ext cx="1219201" cy="387516"/>
          </a:xfrm>
          <a:prstGeom prst="rect">
            <a:avLst/>
          </a:prstGeom>
        </p:spPr>
      </p:pic>
      <p:pic>
        <p:nvPicPr>
          <p:cNvPr id="9" name="Picture 8" descr="Scot Gov - 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" y="4581896"/>
            <a:ext cx="1494368" cy="278183"/>
          </a:xfrm>
          <a:prstGeom prst="rect">
            <a:avLst/>
          </a:prstGeom>
        </p:spPr>
      </p:pic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6833" y="481817"/>
            <a:ext cx="4093636" cy="3362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90000"/>
              </a:lnSpc>
              <a:defRPr sz="4700" b="1" i="0" spc="-1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Divider Section header here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-135467" y="4301060"/>
            <a:ext cx="9448800" cy="1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216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22393" y="-8468"/>
            <a:ext cx="9191794" cy="5177367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100000">
                <a:srgbClr val="D12630"/>
              </a:gs>
              <a:gs pos="50000">
                <a:srgbClr val="ED8C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vider 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33" y="0"/>
            <a:ext cx="4856861" cy="4301060"/>
          </a:xfrm>
          <a:prstGeom prst="rect">
            <a:avLst/>
          </a:prstGeom>
        </p:spPr>
      </p:pic>
      <p:pic>
        <p:nvPicPr>
          <p:cNvPr id="8" name="Picture 7" descr="SEFARI Logo - 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4529160"/>
            <a:ext cx="1219201" cy="387516"/>
          </a:xfrm>
          <a:prstGeom prst="rect">
            <a:avLst/>
          </a:prstGeom>
        </p:spPr>
      </p:pic>
      <p:pic>
        <p:nvPicPr>
          <p:cNvPr id="9" name="Picture 8" descr="Scot Gov - 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" y="4581896"/>
            <a:ext cx="1494368" cy="278183"/>
          </a:xfrm>
          <a:prstGeom prst="rect">
            <a:avLst/>
          </a:prstGeom>
        </p:spPr>
      </p:pic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6833" y="481817"/>
            <a:ext cx="4093636" cy="3362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90000"/>
              </a:lnSpc>
              <a:defRPr sz="4700" b="1" i="0" spc="-1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Divider Section header here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-135467" y="4301060"/>
            <a:ext cx="9448800" cy="1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216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6934" y="0"/>
            <a:ext cx="9279465" cy="5151967"/>
          </a:xfrm>
          <a:prstGeom prst="rect">
            <a:avLst/>
          </a:prstGeom>
          <a:solidFill>
            <a:srgbClr val="E1E2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SEFARI Logo - Colo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32" y="4518165"/>
            <a:ext cx="1261533" cy="400971"/>
          </a:xfrm>
          <a:prstGeom prst="rect">
            <a:avLst/>
          </a:prstGeom>
        </p:spPr>
      </p:pic>
      <p:pic>
        <p:nvPicPr>
          <p:cNvPr id="18" name="Picture 17" descr="Spark Crop - White.png"/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312" y="924"/>
            <a:ext cx="5504688" cy="51435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-67734" y="4301060"/>
            <a:ext cx="9406467" cy="0"/>
          </a:xfrm>
          <a:prstGeom prst="line">
            <a:avLst/>
          </a:prstGeom>
          <a:ln w="19050" cmpd="sng">
            <a:gradFill flip="none" rotWithShape="1">
              <a:gsLst>
                <a:gs pos="0">
                  <a:srgbClr val="ED8C00"/>
                </a:gs>
                <a:gs pos="100000">
                  <a:srgbClr val="D12630"/>
                </a:gs>
                <a:gs pos="75000">
                  <a:srgbClr val="DB4505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Web Icon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140" y="2895600"/>
            <a:ext cx="841680" cy="694267"/>
          </a:xfrm>
          <a:prstGeom prst="rect">
            <a:avLst/>
          </a:prstGeom>
        </p:spPr>
      </p:pic>
      <p:pic>
        <p:nvPicPr>
          <p:cNvPr id="3" name="Picture 2" descr="Twitter Ico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670" y="2904067"/>
            <a:ext cx="841680" cy="694267"/>
          </a:xfrm>
          <a:prstGeom prst="rect">
            <a:avLst/>
          </a:prstGeom>
        </p:spPr>
      </p:pic>
      <p:pic>
        <p:nvPicPr>
          <p:cNvPr id="4" name="Picture 3" descr="Email Icon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744" y="2895600"/>
            <a:ext cx="841680" cy="694267"/>
          </a:xfrm>
          <a:prstGeom prst="rect">
            <a:avLst/>
          </a:prstGeom>
        </p:spPr>
      </p:pic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1011763" y="368505"/>
            <a:ext cx="7336371" cy="28088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6600" b="0" i="0" cap="all" spc="-100">
                <a:solidFill>
                  <a:srgbClr val="63666B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972734" y="3602038"/>
            <a:ext cx="1490133" cy="46672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 spc="-100">
                <a:solidFill>
                  <a:srgbClr val="63666B"/>
                </a:solidFill>
              </a:defRPr>
            </a:lvl1pPr>
            <a:lvl2pPr marL="457200" indent="0" algn="ctr">
              <a:buNone/>
              <a:defRPr sz="2240" spc="-100">
                <a:solidFill>
                  <a:srgbClr val="63666B"/>
                </a:solidFill>
              </a:defRPr>
            </a:lvl2pPr>
            <a:lvl3pPr marL="914400" indent="0" algn="ctr">
              <a:buNone/>
              <a:defRPr sz="2240" spc="-100">
                <a:solidFill>
                  <a:srgbClr val="63666B"/>
                </a:solidFill>
              </a:defRPr>
            </a:lvl3pPr>
            <a:lvl4pPr marL="1371600" indent="0" algn="ctr">
              <a:buNone/>
              <a:defRPr sz="2240" spc="-100">
                <a:solidFill>
                  <a:srgbClr val="63666B"/>
                </a:solidFill>
              </a:defRPr>
            </a:lvl4pPr>
            <a:lvl5pPr marL="1828800" indent="0" algn="ctr">
              <a:buNone/>
              <a:defRPr sz="2240" spc="-100">
                <a:solidFill>
                  <a:srgbClr val="63666B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7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639312" y="3586163"/>
            <a:ext cx="1847087" cy="46672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 spc="-100">
                <a:solidFill>
                  <a:srgbClr val="63666B"/>
                </a:solidFill>
              </a:defRPr>
            </a:lvl1pPr>
            <a:lvl2pPr marL="457200" indent="0" algn="ctr">
              <a:buNone/>
              <a:defRPr sz="2200" spc="-100">
                <a:solidFill>
                  <a:srgbClr val="63666B"/>
                </a:solidFill>
              </a:defRPr>
            </a:lvl2pPr>
            <a:lvl3pPr marL="914400" indent="0" algn="ctr">
              <a:buNone/>
              <a:defRPr sz="2200" spc="-100">
                <a:solidFill>
                  <a:srgbClr val="63666B"/>
                </a:solidFill>
              </a:defRPr>
            </a:lvl3pPr>
            <a:lvl4pPr marL="1371600" indent="0" algn="ctr">
              <a:buNone/>
              <a:defRPr sz="2200" spc="-100">
                <a:solidFill>
                  <a:srgbClr val="63666B"/>
                </a:solidFill>
              </a:defRPr>
            </a:lvl4pPr>
            <a:lvl5pPr marL="1828800" indent="0" algn="ctr">
              <a:buNone/>
              <a:defRPr sz="2200" spc="-100">
                <a:solidFill>
                  <a:srgbClr val="63666B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5698067" y="3589867"/>
            <a:ext cx="1507066" cy="46672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 spc="-100">
                <a:solidFill>
                  <a:srgbClr val="63666B"/>
                </a:solidFill>
              </a:defRPr>
            </a:lvl1pPr>
            <a:lvl2pPr marL="457200" indent="0" algn="ctr">
              <a:buNone/>
              <a:defRPr sz="2200" spc="-100">
                <a:solidFill>
                  <a:srgbClr val="63666B"/>
                </a:solidFill>
              </a:defRPr>
            </a:lvl2pPr>
            <a:lvl3pPr marL="914400" indent="0" algn="ctr">
              <a:buNone/>
              <a:defRPr sz="2200" spc="-100">
                <a:solidFill>
                  <a:srgbClr val="63666B"/>
                </a:solidFill>
              </a:defRPr>
            </a:lvl3pPr>
            <a:lvl4pPr marL="1371600" indent="0" algn="ctr">
              <a:buNone/>
              <a:defRPr sz="2200" spc="-100">
                <a:solidFill>
                  <a:srgbClr val="63666B"/>
                </a:solidFill>
              </a:defRPr>
            </a:lvl4pPr>
            <a:lvl5pPr marL="1828800" indent="0" algn="ctr">
              <a:buNone/>
              <a:defRPr sz="2200" spc="-100">
                <a:solidFill>
                  <a:srgbClr val="63666B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16" name="Picture 15" descr="Scot Gov - Grey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" y="4581822"/>
            <a:ext cx="1498601" cy="27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2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16934" y="0"/>
            <a:ext cx="9279465" cy="5151967"/>
          </a:xfrm>
          <a:prstGeom prst="rect">
            <a:avLst/>
          </a:prstGeom>
          <a:solidFill>
            <a:srgbClr val="63666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park Crop - White.png"/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312" y="0"/>
            <a:ext cx="5504688" cy="51435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37067" y="4301060"/>
            <a:ext cx="9558867" cy="0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SEFARI Logo - 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33" y="4537622"/>
            <a:ext cx="1244601" cy="395589"/>
          </a:xfrm>
          <a:prstGeom prst="rect">
            <a:avLst/>
          </a:prstGeom>
        </p:spPr>
      </p:pic>
      <p:pic>
        <p:nvPicPr>
          <p:cNvPr id="13" name="Picture 12" descr="Scot Gov - 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5" y="4579957"/>
            <a:ext cx="1583267" cy="294731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 userDrawn="1"/>
        </p:nvSpPr>
        <p:spPr>
          <a:xfrm>
            <a:off x="1227635" y="1454348"/>
            <a:ext cx="6705633" cy="2234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0" i="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1011763" y="266903"/>
            <a:ext cx="7336371" cy="361930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6600" b="0" i="0" cap="all" spc="-1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1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6934" y="0"/>
            <a:ext cx="9279465" cy="5151967"/>
          </a:xfrm>
          <a:prstGeom prst="rect">
            <a:avLst/>
          </a:prstGeom>
          <a:solidFill>
            <a:srgbClr val="E1E2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park Crop - White.png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312" y="924"/>
            <a:ext cx="5504688" cy="51435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5666" y="372532"/>
            <a:ext cx="8492068" cy="519312"/>
          </a:xfrm>
        </p:spPr>
        <p:txBody>
          <a:bodyPr lIns="0" tIns="0" rIns="0" bIns="0">
            <a:noAutofit/>
          </a:bodyPr>
          <a:lstStyle>
            <a:lvl1pPr algn="l">
              <a:defRPr sz="3520" b="1" i="0" spc="-100" baseline="0">
                <a:gradFill flip="none" rotWithShape="1">
                  <a:gsLst>
                    <a:gs pos="0">
                      <a:srgbClr val="ED8C00"/>
                    </a:gs>
                    <a:gs pos="100000">
                      <a:srgbClr val="D12630"/>
                    </a:gs>
                    <a:gs pos="75000">
                      <a:srgbClr val="DB450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35467" y="4301060"/>
            <a:ext cx="9482667" cy="0"/>
          </a:xfrm>
          <a:prstGeom prst="line">
            <a:avLst/>
          </a:prstGeom>
          <a:ln w="19050" cmpd="sng">
            <a:gradFill flip="none" rotWithShape="1">
              <a:gsLst>
                <a:gs pos="0">
                  <a:srgbClr val="ED8C00"/>
                </a:gs>
                <a:gs pos="100000">
                  <a:srgbClr val="D12630"/>
                </a:gs>
                <a:gs pos="75000">
                  <a:srgbClr val="DB4505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cot Gov - Grey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" y="4581822"/>
            <a:ext cx="1498601" cy="278970"/>
          </a:xfrm>
          <a:prstGeom prst="rect">
            <a:avLst/>
          </a:prstGeom>
        </p:spPr>
      </p:pic>
      <p:pic>
        <p:nvPicPr>
          <p:cNvPr id="18" name="Picture 17" descr="SEFARI Logo - Colou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32" y="4518165"/>
            <a:ext cx="1261533" cy="40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731" y="1337733"/>
            <a:ext cx="5130801" cy="2768335"/>
          </a:xfrm>
        </p:spPr>
        <p:txBody>
          <a:bodyPr lIns="0" tIns="0" rIns="0" bIns="0"/>
          <a:lstStyle>
            <a:lvl1pPr>
              <a:buClr>
                <a:srgbClr val="DB4505"/>
              </a:buClr>
              <a:defRPr sz="2200" spc="-100">
                <a:solidFill>
                  <a:srgbClr val="63666B"/>
                </a:solidFill>
              </a:defRPr>
            </a:lvl1pPr>
            <a:lvl2pPr marL="914400" indent="-457200">
              <a:buClr>
                <a:srgbClr val="DB4505"/>
              </a:buClr>
              <a:buFont typeface="Wingdings" charset="2"/>
              <a:buAutoNum type="arabicPlain"/>
              <a:defRPr sz="2200" b="0" i="0" spc="-100">
                <a:solidFill>
                  <a:srgbClr val="63666B"/>
                </a:solidFill>
                <a:latin typeface="Calibri Light"/>
                <a:cs typeface="Calibri Light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48732" y="358381"/>
            <a:ext cx="5130800" cy="979352"/>
          </a:xfrm>
        </p:spPr>
        <p:txBody>
          <a:bodyPr lIns="0" tIns="0" rIns="0" bIns="0" anchor="t">
            <a:normAutofit/>
          </a:bodyPr>
          <a:lstStyle>
            <a:lvl1pPr algn="l">
              <a:defRPr sz="3520" b="1" i="0" spc="-100" baseline="0">
                <a:gradFill flip="none" rotWithShape="1">
                  <a:gsLst>
                    <a:gs pos="0">
                      <a:srgbClr val="ED8C00"/>
                    </a:gs>
                    <a:gs pos="100000">
                      <a:srgbClr val="D12630"/>
                    </a:gs>
                    <a:gs pos="75000">
                      <a:srgbClr val="DB450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01600" y="4301060"/>
            <a:ext cx="9364133" cy="0"/>
          </a:xfrm>
          <a:prstGeom prst="line">
            <a:avLst/>
          </a:prstGeom>
          <a:ln w="19050" cmpd="sng">
            <a:gradFill flip="none" rotWithShape="1">
              <a:gsLst>
                <a:gs pos="0">
                  <a:srgbClr val="ED8C00"/>
                </a:gs>
                <a:gs pos="100000">
                  <a:srgbClr val="D12630"/>
                </a:gs>
                <a:gs pos="75000">
                  <a:srgbClr val="DB4505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ot Gov - Colo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0" y="4582328"/>
            <a:ext cx="1490916" cy="277539"/>
          </a:xfrm>
          <a:prstGeom prst="rect">
            <a:avLst/>
          </a:prstGeom>
        </p:spPr>
      </p:pic>
      <p:pic>
        <p:nvPicPr>
          <p:cNvPr id="11" name="Picture 10" descr="SEFARI Logo - Colou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32" y="4518165"/>
            <a:ext cx="1261533" cy="40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19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2603" y="349942"/>
            <a:ext cx="5215468" cy="589855"/>
          </a:xfrm>
        </p:spPr>
        <p:txBody>
          <a:bodyPr lIns="0" tIns="0" rIns="0" bIns="0">
            <a:normAutofit/>
          </a:bodyPr>
          <a:lstStyle>
            <a:lvl1pPr algn="l">
              <a:defRPr sz="3520" b="1" i="0" spc="-100" baseline="0">
                <a:gradFill flip="none" rotWithShape="1">
                  <a:gsLst>
                    <a:gs pos="0">
                      <a:srgbClr val="ED8C00"/>
                    </a:gs>
                    <a:gs pos="100000">
                      <a:srgbClr val="D12630"/>
                    </a:gs>
                    <a:gs pos="75000">
                      <a:srgbClr val="DB4505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715939" y="1134531"/>
            <a:ext cx="4275667" cy="3048002"/>
          </a:xfrm>
        </p:spPr>
        <p:txBody>
          <a:bodyPr lIns="0" tIns="0" rIns="0" bIns="0">
            <a:normAutofit/>
          </a:bodyPr>
          <a:lstStyle>
            <a:lvl1pPr>
              <a:buClr>
                <a:srgbClr val="DB4505"/>
              </a:buClr>
              <a:defRPr sz="1760" spc="-100">
                <a:solidFill>
                  <a:srgbClr val="63666B"/>
                </a:solidFill>
              </a:defRPr>
            </a:lvl1pPr>
            <a:lvl2pPr marL="914400" indent="-457200">
              <a:buClr>
                <a:srgbClr val="DB4505"/>
              </a:buClr>
              <a:buFont typeface="Wingdings" charset="2"/>
              <a:buAutoNum type="arabicPlain"/>
              <a:defRPr sz="1760" spc="-100">
                <a:solidFill>
                  <a:srgbClr val="63666B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82603" y="1134530"/>
            <a:ext cx="4080930" cy="129540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240" spc="-100">
                <a:solidFill>
                  <a:srgbClr val="ED8C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82603" y="2514600"/>
            <a:ext cx="4080930" cy="166793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760" spc="-100">
                <a:solidFill>
                  <a:srgbClr val="63666B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35467" y="4301060"/>
            <a:ext cx="9372600" cy="0"/>
          </a:xfrm>
          <a:prstGeom prst="line">
            <a:avLst/>
          </a:prstGeom>
          <a:ln w="19050" cmpd="sng">
            <a:gradFill flip="none" rotWithShape="1">
              <a:gsLst>
                <a:gs pos="0">
                  <a:srgbClr val="ED8C00"/>
                </a:gs>
                <a:gs pos="100000">
                  <a:srgbClr val="D12630"/>
                </a:gs>
                <a:gs pos="75000">
                  <a:srgbClr val="DB4505"/>
                </a:gs>
              </a:gsLst>
              <a:path path="circle">
                <a:fillToRect t="100000" r="100000"/>
              </a:path>
              <a:tileRect l="-100000" b="-10000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Scot Gov - Colou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0" y="4582328"/>
            <a:ext cx="1490916" cy="277539"/>
          </a:xfrm>
          <a:prstGeom prst="rect">
            <a:avLst/>
          </a:prstGeom>
        </p:spPr>
      </p:pic>
      <p:pic>
        <p:nvPicPr>
          <p:cNvPr id="14" name="Picture 13" descr="SEFARI Logo - Colou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32" y="4518165"/>
            <a:ext cx="1261533" cy="40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8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22393" y="-8468"/>
            <a:ext cx="9191794" cy="5177367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100000">
                <a:srgbClr val="D12630"/>
              </a:gs>
              <a:gs pos="50000">
                <a:srgbClr val="ED8C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35467" y="4301060"/>
            <a:ext cx="9448800" cy="1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EFARI Logo - 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4529160"/>
            <a:ext cx="1219201" cy="387516"/>
          </a:xfrm>
          <a:prstGeom prst="rect">
            <a:avLst/>
          </a:prstGeom>
        </p:spPr>
      </p:pic>
      <p:pic>
        <p:nvPicPr>
          <p:cNvPr id="15" name="Picture 14" descr="Scot Gov - 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" y="4581896"/>
            <a:ext cx="1494368" cy="278183"/>
          </a:xfrm>
          <a:prstGeom prst="rect">
            <a:avLst/>
          </a:prstGeom>
        </p:spPr>
      </p:pic>
      <p:pic>
        <p:nvPicPr>
          <p:cNvPr id="16" name="Picture 15" descr="Divider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33" y="13367"/>
            <a:ext cx="4758267" cy="4287694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6833" y="481817"/>
            <a:ext cx="4093636" cy="3362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90000"/>
              </a:lnSpc>
              <a:defRPr sz="4700" b="1" i="0" spc="-1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Divider Section header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54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22393" y="-8468"/>
            <a:ext cx="9191794" cy="5177367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100000">
                <a:srgbClr val="D12630"/>
              </a:gs>
              <a:gs pos="50000">
                <a:srgbClr val="ED8C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vider 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900" y="0"/>
            <a:ext cx="4773100" cy="4301060"/>
          </a:xfrm>
          <a:prstGeom prst="rect">
            <a:avLst/>
          </a:prstGeom>
        </p:spPr>
      </p:pic>
      <p:pic>
        <p:nvPicPr>
          <p:cNvPr id="8" name="Picture 7" descr="SEFARI Logo - 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4529160"/>
            <a:ext cx="1219201" cy="387516"/>
          </a:xfrm>
          <a:prstGeom prst="rect">
            <a:avLst/>
          </a:prstGeom>
        </p:spPr>
      </p:pic>
      <p:pic>
        <p:nvPicPr>
          <p:cNvPr id="9" name="Picture 8" descr="Scot Gov - 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" y="4581896"/>
            <a:ext cx="1494368" cy="278183"/>
          </a:xfrm>
          <a:prstGeom prst="rect">
            <a:avLst/>
          </a:prstGeom>
        </p:spPr>
      </p:pic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6833" y="481817"/>
            <a:ext cx="4093636" cy="3362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90000"/>
              </a:lnSpc>
              <a:defRPr sz="4700" b="1" i="0" spc="-1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Divider Section header here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-135467" y="4301060"/>
            <a:ext cx="9448800" cy="1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119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22393" y="-8468"/>
            <a:ext cx="9191794" cy="5177367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100000">
                <a:srgbClr val="D12630"/>
              </a:gs>
              <a:gs pos="50000">
                <a:srgbClr val="ED8C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vider 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35" y="0"/>
            <a:ext cx="4758266" cy="4301059"/>
          </a:xfrm>
          <a:prstGeom prst="rect">
            <a:avLst/>
          </a:prstGeom>
        </p:spPr>
      </p:pic>
      <p:pic>
        <p:nvPicPr>
          <p:cNvPr id="8" name="Picture 7" descr="SEFARI Logo - 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4529160"/>
            <a:ext cx="1219201" cy="387516"/>
          </a:xfrm>
          <a:prstGeom prst="rect">
            <a:avLst/>
          </a:prstGeom>
        </p:spPr>
      </p:pic>
      <p:pic>
        <p:nvPicPr>
          <p:cNvPr id="9" name="Picture 8" descr="Scot Gov - 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" y="4581896"/>
            <a:ext cx="1494368" cy="278183"/>
          </a:xfrm>
          <a:prstGeom prst="rect">
            <a:avLst/>
          </a:prstGeom>
        </p:spPr>
      </p:pic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6833" y="481817"/>
            <a:ext cx="4093636" cy="3362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90000"/>
              </a:lnSpc>
              <a:defRPr sz="4700" b="1" i="0" spc="-1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Divider Section header here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-135467" y="4301060"/>
            <a:ext cx="9448800" cy="1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709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22393" y="-8468"/>
            <a:ext cx="9191794" cy="5177367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100000">
                <a:srgbClr val="D12630"/>
              </a:gs>
              <a:gs pos="50000">
                <a:srgbClr val="ED8C0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vider 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54" y="16934"/>
            <a:ext cx="4744913" cy="4275660"/>
          </a:xfrm>
          <a:prstGeom prst="rect">
            <a:avLst/>
          </a:prstGeom>
        </p:spPr>
      </p:pic>
      <p:pic>
        <p:nvPicPr>
          <p:cNvPr id="8" name="Picture 7" descr="SEFARI Logo - 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0" y="4529160"/>
            <a:ext cx="1219201" cy="387516"/>
          </a:xfrm>
          <a:prstGeom prst="rect">
            <a:avLst/>
          </a:prstGeom>
        </p:spPr>
      </p:pic>
      <p:pic>
        <p:nvPicPr>
          <p:cNvPr id="9" name="Picture 8" descr="Scot Gov - 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" y="4581896"/>
            <a:ext cx="1494368" cy="278183"/>
          </a:xfrm>
          <a:prstGeom prst="rect">
            <a:avLst/>
          </a:prstGeom>
        </p:spPr>
      </p:pic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6833" y="481817"/>
            <a:ext cx="4093636" cy="336204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90000"/>
              </a:lnSpc>
              <a:defRPr sz="4700" b="1" i="0" spc="-1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Divider Section header here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-135467" y="4301060"/>
            <a:ext cx="9448800" cy="1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433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392D3-DC23-B54B-A449-E08A83F891EE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AE71D-21C4-D647-9187-5E8175B24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7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6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6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77.png"/><Relationship Id="rId10" Type="http://schemas.openxmlformats.org/officeDocument/2006/relationships/image" Target="../media/image61.svg"/><Relationship Id="rId4" Type="http://schemas.openxmlformats.org/officeDocument/2006/relationships/image" Target="../media/image57.sv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62.png"/><Relationship Id="rId7" Type="http://schemas.openxmlformats.org/officeDocument/2006/relationships/image" Target="../media/image81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64.svg"/><Relationship Id="rId10" Type="http://schemas.openxmlformats.org/officeDocument/2006/relationships/image" Target="../media/image84.png"/><Relationship Id="rId4" Type="http://schemas.openxmlformats.org/officeDocument/2006/relationships/image" Target="../media/image63.png"/><Relationship Id="rId9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s://www.google.co.uk/url?sa=i&amp;rct=j&amp;q=&amp;esrc=s&amp;source=images&amp;cd=&amp;cad=rja&amp;uact=8&amp;ved=2ahUKEwjj2cPl8rXgAhUNExQKHffSDE4QjRx6BAgBEAU&amp;url=https%3A%2F%2Fwww.getapp.com%2Foperations-management-software%2Fa%2Fprovenance%2F&amp;psig=AOvVaw3c-ThCXHJYfITnwy80R6NV&amp;ust=1550050647576555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4.png"/><Relationship Id="rId3" Type="http://schemas.openxmlformats.org/officeDocument/2006/relationships/image" Target="../media/image62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64.svg"/><Relationship Id="rId10" Type="http://schemas.openxmlformats.org/officeDocument/2006/relationships/image" Target="../media/image101.jpeg"/><Relationship Id="rId4" Type="http://schemas.openxmlformats.org/officeDocument/2006/relationships/image" Target="../media/image63.png"/><Relationship Id="rId9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jpg"/><Relationship Id="rId4" Type="http://schemas.openxmlformats.org/officeDocument/2006/relationships/image" Target="../media/image10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jpg"/><Relationship Id="rId7" Type="http://schemas.openxmlformats.org/officeDocument/2006/relationships/image" Target="../media/image4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Authenticity and provenance in Agri-food Supply chains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976" y="2139087"/>
            <a:ext cx="6659037" cy="570308"/>
          </a:xfrm>
        </p:spPr>
        <p:txBody>
          <a:bodyPr>
            <a:normAutofit/>
          </a:bodyPr>
          <a:lstStyle/>
          <a:p>
            <a:r>
              <a:rPr lang="en-US" dirty="0"/>
              <a:t>SFD Partnership Board meeting 21</a:t>
            </a:r>
            <a:r>
              <a:rPr lang="en-US" baseline="30000" dirty="0"/>
              <a:t>st</a:t>
            </a:r>
            <a:r>
              <a:rPr lang="en-US" dirty="0"/>
              <a:t> February 2019</a:t>
            </a:r>
          </a:p>
        </p:txBody>
      </p:sp>
      <p:pic>
        <p:nvPicPr>
          <p:cNvPr id="4" name="Picture 4" descr="https://scotlandfoodanddrinkcdn.azureedge.net/cache/3/6/e/5/c/c/36e5ccb7fca6f334f785cb9941fdf620f5fb16de.jpg">
            <a:extLst>
              <a:ext uri="{FF2B5EF4-FFF2-40B4-BE49-F238E27FC236}">
                <a16:creationId xmlns:a16="http://schemas.microsoft.com/office/drawing/2014/main" id="{83241714-B248-42CB-8A41-67BC84BFB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90" b="33548"/>
          <a:stretch/>
        </p:blipFill>
        <p:spPr bwMode="auto">
          <a:xfrm>
            <a:off x="6324018" y="2571750"/>
            <a:ext cx="2691620" cy="77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613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946DCB-B20A-485C-A042-2307751E3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144" y="212035"/>
            <a:ext cx="6001991" cy="400132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E9008E-D4F7-4FEC-81BC-4CD3E640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2" y="358381"/>
            <a:ext cx="5130800" cy="979352"/>
          </a:xfrm>
        </p:spPr>
        <p:txBody>
          <a:bodyPr/>
          <a:lstStyle/>
          <a:p>
            <a:r>
              <a:rPr lang="en-GB" dirty="0"/>
              <a:t>Genetic markers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FC1F0E1-3D3A-45E8-82F5-5CBDEA3B7320}"/>
              </a:ext>
            </a:extLst>
          </p:cNvPr>
          <p:cNvSpPr/>
          <p:nvPr/>
        </p:nvSpPr>
        <p:spPr>
          <a:xfrm>
            <a:off x="732656" y="1664882"/>
            <a:ext cx="1763485" cy="181373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A5C2F7-ABE9-4F08-91CC-7E5D572FE43C}"/>
              </a:ext>
            </a:extLst>
          </p:cNvPr>
          <p:cNvSpPr txBox="1"/>
          <p:nvPr/>
        </p:nvSpPr>
        <p:spPr>
          <a:xfrm>
            <a:off x="955211" y="1984405"/>
            <a:ext cx="1527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</a:rPr>
              <a:t>1%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627DD-C75C-4485-8E3B-9C432CA78DAD}"/>
              </a:ext>
            </a:extLst>
          </p:cNvPr>
          <p:cNvSpPr txBox="1"/>
          <p:nvPr/>
        </p:nvSpPr>
        <p:spPr>
          <a:xfrm>
            <a:off x="7010768" y="4115791"/>
            <a:ext cx="22392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http://humanorigins.si.edu/evidence/genetics</a:t>
            </a:r>
          </a:p>
        </p:txBody>
      </p:sp>
    </p:spTree>
    <p:extLst>
      <p:ext uri="{BB962C8B-B14F-4D97-AF65-F5344CB8AC3E}">
        <p14:creationId xmlns:p14="http://schemas.microsoft.com/office/powerpoint/2010/main" val="1935450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E9008E-D4F7-4FEC-81BC-4CD3E640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2" y="358381"/>
            <a:ext cx="5130800" cy="979352"/>
          </a:xfrm>
        </p:spPr>
        <p:txBody>
          <a:bodyPr/>
          <a:lstStyle/>
          <a:p>
            <a:r>
              <a:rPr lang="en-GB" dirty="0"/>
              <a:t>Genetic markers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FC1F0E1-3D3A-45E8-82F5-5CBDEA3B7320}"/>
              </a:ext>
            </a:extLst>
          </p:cNvPr>
          <p:cNvSpPr/>
          <p:nvPr/>
        </p:nvSpPr>
        <p:spPr>
          <a:xfrm>
            <a:off x="732656" y="1664882"/>
            <a:ext cx="1763485" cy="181373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A5C2F7-ABE9-4F08-91CC-7E5D572FE43C}"/>
              </a:ext>
            </a:extLst>
          </p:cNvPr>
          <p:cNvSpPr txBox="1"/>
          <p:nvPr/>
        </p:nvSpPr>
        <p:spPr>
          <a:xfrm>
            <a:off x="785665" y="1984405"/>
            <a:ext cx="1750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</a:rPr>
              <a:t>0.1%</a:t>
            </a:r>
          </a:p>
        </p:txBody>
      </p:sp>
      <p:pic>
        <p:nvPicPr>
          <p:cNvPr id="8" name="Graphic 7" descr="Group">
            <a:extLst>
              <a:ext uri="{FF2B5EF4-FFF2-40B4-BE49-F238E27FC236}">
                <a16:creationId xmlns:a16="http://schemas.microsoft.com/office/drawing/2014/main" id="{4912413F-5DB5-4ABE-B76C-61D591017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66054" y="2141053"/>
            <a:ext cx="914400" cy="914400"/>
          </a:xfrm>
          <a:prstGeom prst="rect">
            <a:avLst/>
          </a:prstGeom>
        </p:spPr>
      </p:pic>
      <p:pic>
        <p:nvPicPr>
          <p:cNvPr id="9" name="Graphic 8" descr="Group">
            <a:extLst>
              <a:ext uri="{FF2B5EF4-FFF2-40B4-BE49-F238E27FC236}">
                <a16:creationId xmlns:a16="http://schemas.microsoft.com/office/drawing/2014/main" id="{2C895E8F-6149-4273-897A-C1E49A69C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4677" y="2147682"/>
            <a:ext cx="914400" cy="914400"/>
          </a:xfrm>
          <a:prstGeom prst="rect">
            <a:avLst/>
          </a:prstGeom>
        </p:spPr>
      </p:pic>
      <p:pic>
        <p:nvPicPr>
          <p:cNvPr id="10" name="Graphic 9" descr="Group">
            <a:extLst>
              <a:ext uri="{FF2B5EF4-FFF2-40B4-BE49-F238E27FC236}">
                <a16:creationId xmlns:a16="http://schemas.microsoft.com/office/drawing/2014/main" id="{C4F43A97-84A1-4016-A1E2-EAD1562F8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3183" y="2147681"/>
            <a:ext cx="914400" cy="914400"/>
          </a:xfrm>
          <a:prstGeom prst="rect">
            <a:avLst/>
          </a:prstGeom>
        </p:spPr>
      </p:pic>
      <p:pic>
        <p:nvPicPr>
          <p:cNvPr id="12" name="Graphic 11" descr="Group">
            <a:extLst>
              <a:ext uri="{FF2B5EF4-FFF2-40B4-BE49-F238E27FC236}">
                <a16:creationId xmlns:a16="http://schemas.microsoft.com/office/drawing/2014/main" id="{86012B13-5A47-4635-BBEB-437EC4922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9428" y="2744028"/>
            <a:ext cx="914400" cy="914400"/>
          </a:xfrm>
          <a:prstGeom prst="rect">
            <a:avLst/>
          </a:prstGeom>
        </p:spPr>
      </p:pic>
      <p:pic>
        <p:nvPicPr>
          <p:cNvPr id="13" name="Graphic 12" descr="Group">
            <a:extLst>
              <a:ext uri="{FF2B5EF4-FFF2-40B4-BE49-F238E27FC236}">
                <a16:creationId xmlns:a16="http://schemas.microsoft.com/office/drawing/2014/main" id="{7E19B053-B20C-46C0-8F7E-5C2836C41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8051" y="2750657"/>
            <a:ext cx="914400" cy="914400"/>
          </a:xfrm>
          <a:prstGeom prst="rect">
            <a:avLst/>
          </a:prstGeom>
        </p:spPr>
      </p:pic>
      <p:pic>
        <p:nvPicPr>
          <p:cNvPr id="14" name="Graphic 13" descr="Group">
            <a:extLst>
              <a:ext uri="{FF2B5EF4-FFF2-40B4-BE49-F238E27FC236}">
                <a16:creationId xmlns:a16="http://schemas.microsoft.com/office/drawing/2014/main" id="{4F6ABA22-CB5B-4DC2-BF42-C674313F7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6557" y="2750656"/>
            <a:ext cx="914400" cy="914400"/>
          </a:xfrm>
          <a:prstGeom prst="rect">
            <a:avLst/>
          </a:prstGeom>
        </p:spPr>
      </p:pic>
      <p:pic>
        <p:nvPicPr>
          <p:cNvPr id="16" name="Graphic 15" descr="Group">
            <a:extLst>
              <a:ext uri="{FF2B5EF4-FFF2-40B4-BE49-F238E27FC236}">
                <a16:creationId xmlns:a16="http://schemas.microsoft.com/office/drawing/2014/main" id="{17D74C52-3629-40CE-9A17-A1500DD65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803" y="1584465"/>
            <a:ext cx="914400" cy="914400"/>
          </a:xfrm>
          <a:prstGeom prst="rect">
            <a:avLst/>
          </a:prstGeom>
        </p:spPr>
      </p:pic>
      <p:pic>
        <p:nvPicPr>
          <p:cNvPr id="17" name="Graphic 16" descr="Group">
            <a:extLst>
              <a:ext uri="{FF2B5EF4-FFF2-40B4-BE49-F238E27FC236}">
                <a16:creationId xmlns:a16="http://schemas.microsoft.com/office/drawing/2014/main" id="{E884E45B-4B0D-4BDC-97F1-39BA753BE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1426" y="1591094"/>
            <a:ext cx="914400" cy="914400"/>
          </a:xfrm>
          <a:prstGeom prst="rect">
            <a:avLst/>
          </a:prstGeom>
        </p:spPr>
      </p:pic>
      <p:pic>
        <p:nvPicPr>
          <p:cNvPr id="18" name="Graphic 17" descr="Group">
            <a:extLst>
              <a:ext uri="{FF2B5EF4-FFF2-40B4-BE49-F238E27FC236}">
                <a16:creationId xmlns:a16="http://schemas.microsoft.com/office/drawing/2014/main" id="{46630B85-5FA4-415C-8C12-BF8A75D74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9932" y="1591093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51F652-9201-43FC-9B71-D9794BF17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891" y="530792"/>
            <a:ext cx="2417377" cy="34523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95547B-C885-477F-B2F5-12FD4148E14D}"/>
              </a:ext>
            </a:extLst>
          </p:cNvPr>
          <p:cNvSpPr txBox="1"/>
          <p:nvPr/>
        </p:nvSpPr>
        <p:spPr>
          <a:xfrm>
            <a:off x="6277891" y="4008069"/>
            <a:ext cx="22392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Yann </a:t>
            </a:r>
            <a:r>
              <a:rPr lang="en-GB" sz="800" dirty="0" err="1"/>
              <a:t>Arthus</a:t>
            </a:r>
            <a:r>
              <a:rPr lang="en-GB" sz="800" dirty="0"/>
              <a:t>-Bertrand</a:t>
            </a:r>
          </a:p>
        </p:txBody>
      </p:sp>
    </p:spTree>
    <p:extLst>
      <p:ext uri="{BB962C8B-B14F-4D97-AF65-F5344CB8AC3E}">
        <p14:creationId xmlns:p14="http://schemas.microsoft.com/office/powerpoint/2010/main" val="3453299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73FEB1-758A-4B5C-9BA3-2E15CBC92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Genetic markers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1B33D8-5FC3-433A-AD41-2613F74A9664}"/>
              </a:ext>
            </a:extLst>
          </p:cNvPr>
          <p:cNvSpPr/>
          <p:nvPr/>
        </p:nvSpPr>
        <p:spPr>
          <a:xfrm>
            <a:off x="5723467" y="869244"/>
            <a:ext cx="3262489" cy="305928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697A8C-2818-4BDE-AEC6-9920518E8048}"/>
              </a:ext>
            </a:extLst>
          </p:cNvPr>
          <p:cNvCxnSpPr>
            <a:stCxn id="4" idx="0"/>
            <a:endCxn id="4" idx="2"/>
          </p:cNvCxnSpPr>
          <p:nvPr/>
        </p:nvCxnSpPr>
        <p:spPr>
          <a:xfrm>
            <a:off x="7354712" y="869244"/>
            <a:ext cx="0" cy="30592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006078-D4D6-41D8-A0B6-AD95F9B0CCD5}"/>
              </a:ext>
            </a:extLst>
          </p:cNvPr>
          <p:cNvCxnSpPr>
            <a:cxnSpLocks/>
            <a:stCxn id="4" idx="1"/>
            <a:endCxn id="4" idx="3"/>
          </p:cNvCxnSpPr>
          <p:nvPr/>
        </p:nvCxnSpPr>
        <p:spPr>
          <a:xfrm>
            <a:off x="5723467" y="2398889"/>
            <a:ext cx="326248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1CCD9C-716D-4027-9209-CAD26E71F8BF}"/>
              </a:ext>
            </a:extLst>
          </p:cNvPr>
          <p:cNvSpPr txBox="1"/>
          <p:nvPr/>
        </p:nvSpPr>
        <p:spPr>
          <a:xfrm>
            <a:off x="5723467" y="3906013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£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5A7E06-4F0D-4C5F-B8E8-231F1E1AFF29}"/>
              </a:ext>
            </a:extLst>
          </p:cNvPr>
          <p:cNvSpPr txBox="1"/>
          <p:nvPr/>
        </p:nvSpPr>
        <p:spPr>
          <a:xfrm>
            <a:off x="8466671" y="3911597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£££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BC7FCA-39B3-4974-BCA9-5B180B4FC73E}"/>
              </a:ext>
            </a:extLst>
          </p:cNvPr>
          <p:cNvSpPr txBox="1"/>
          <p:nvPr/>
        </p:nvSpPr>
        <p:spPr>
          <a:xfrm>
            <a:off x="4000506" y="3241049"/>
            <a:ext cx="187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Low discrimination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CDF9FF-2CE6-4BE7-A341-C253CE64E8AB}"/>
              </a:ext>
            </a:extLst>
          </p:cNvPr>
          <p:cNvSpPr txBox="1"/>
          <p:nvPr/>
        </p:nvSpPr>
        <p:spPr>
          <a:xfrm>
            <a:off x="4068945" y="861024"/>
            <a:ext cx="1734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High discrimination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1F0F0C-5D92-4EF9-9EDB-7683BC61AB1C}"/>
              </a:ext>
            </a:extLst>
          </p:cNvPr>
          <p:cNvSpPr txBox="1"/>
          <p:nvPr/>
        </p:nvSpPr>
        <p:spPr>
          <a:xfrm>
            <a:off x="5923847" y="3259991"/>
            <a:ext cx="1272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RFLP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64E048-3DE3-484E-BA65-AAA0BD7DAECE}"/>
              </a:ext>
            </a:extLst>
          </p:cNvPr>
          <p:cNvSpPr txBox="1"/>
          <p:nvPr/>
        </p:nvSpPr>
        <p:spPr>
          <a:xfrm>
            <a:off x="7739947" y="937623"/>
            <a:ext cx="1404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WGS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BBFED3-3758-4A69-90DE-A9A63E648AFA}"/>
              </a:ext>
            </a:extLst>
          </p:cNvPr>
          <p:cNvSpPr txBox="1"/>
          <p:nvPr/>
        </p:nvSpPr>
        <p:spPr>
          <a:xfrm>
            <a:off x="5854620" y="2903482"/>
            <a:ext cx="1272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RAPD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607BA-5147-42C9-B532-F13D7079366F}"/>
              </a:ext>
            </a:extLst>
          </p:cNvPr>
          <p:cNvSpPr txBox="1"/>
          <p:nvPr/>
        </p:nvSpPr>
        <p:spPr>
          <a:xfrm>
            <a:off x="6458659" y="2950646"/>
            <a:ext cx="1272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ISSR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12F3C2-2F39-421F-952A-D119EB06B986}"/>
              </a:ext>
            </a:extLst>
          </p:cNvPr>
          <p:cNvSpPr txBox="1"/>
          <p:nvPr/>
        </p:nvSpPr>
        <p:spPr>
          <a:xfrm>
            <a:off x="6061502" y="2380477"/>
            <a:ext cx="1272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SSR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A03DB8-EE16-426A-96D6-D3C667A3416F}"/>
              </a:ext>
            </a:extLst>
          </p:cNvPr>
          <p:cNvSpPr txBox="1"/>
          <p:nvPr/>
        </p:nvSpPr>
        <p:spPr>
          <a:xfrm>
            <a:off x="6632296" y="1231937"/>
            <a:ext cx="1404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/>
              <a:t>TgtS</a:t>
            </a:r>
            <a:endParaRPr lang="en-GB" sz="2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F92302-1419-47DF-8D65-BE29608D847B}"/>
              </a:ext>
            </a:extLst>
          </p:cNvPr>
          <p:cNvSpPr txBox="1"/>
          <p:nvPr/>
        </p:nvSpPr>
        <p:spPr>
          <a:xfrm>
            <a:off x="6247933" y="1592235"/>
            <a:ext cx="1272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SNPs</a:t>
            </a:r>
          </a:p>
        </p:txBody>
      </p:sp>
      <p:pic>
        <p:nvPicPr>
          <p:cNvPr id="1026" name="Picture 1" descr="Image result for timeline RFLP ISSR SSR technology">
            <a:extLst>
              <a:ext uri="{FF2B5EF4-FFF2-40B4-BE49-F238E27FC236}">
                <a16:creationId xmlns:a16="http://schemas.microsoft.com/office/drawing/2014/main" id="{D4FBC455-CFC1-4620-A5CD-0C5D73861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75" y="1654685"/>
            <a:ext cx="3278760" cy="19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858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A4E868-F7D3-4F54-9B0E-7510A8B0B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2" y="358381"/>
            <a:ext cx="5130800" cy="979352"/>
          </a:xfrm>
        </p:spPr>
        <p:txBody>
          <a:bodyPr/>
          <a:lstStyle/>
          <a:p>
            <a:r>
              <a:rPr lang="en-GB" dirty="0"/>
              <a:t>Case Studies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9A1BC-7658-4C37-9881-6064D2AF7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451" y="1853517"/>
            <a:ext cx="3085547" cy="2115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0DC639-F860-43D8-8D0E-00473419B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032" y="1834383"/>
            <a:ext cx="2882288" cy="22113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46C9F3-6E03-454C-8138-2E79DA430EBC}"/>
              </a:ext>
            </a:extLst>
          </p:cNvPr>
          <p:cNvSpPr txBox="1"/>
          <p:nvPr/>
        </p:nvSpPr>
        <p:spPr>
          <a:xfrm>
            <a:off x="2333718" y="4099541"/>
            <a:ext cx="9343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/>
              <a:t>Negrini</a:t>
            </a:r>
            <a:r>
              <a:rPr lang="en-GB" sz="800" dirty="0"/>
              <a:t> et al 2008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E7EE6C-0270-4EA8-AC68-80129D943B11}"/>
              </a:ext>
            </a:extLst>
          </p:cNvPr>
          <p:cNvSpPr/>
          <p:nvPr/>
        </p:nvSpPr>
        <p:spPr>
          <a:xfrm>
            <a:off x="-59285" y="3725333"/>
            <a:ext cx="416889" cy="320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155D26-F1EF-4763-B98F-464EC1E61746}"/>
              </a:ext>
            </a:extLst>
          </p:cNvPr>
          <p:cNvSpPr/>
          <p:nvPr/>
        </p:nvSpPr>
        <p:spPr>
          <a:xfrm>
            <a:off x="2874736" y="3808576"/>
            <a:ext cx="416889" cy="320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0A1F7-DC60-4061-AE2B-666D52B6371E}"/>
              </a:ext>
            </a:extLst>
          </p:cNvPr>
          <p:cNvSpPr txBox="1"/>
          <p:nvPr/>
        </p:nvSpPr>
        <p:spPr>
          <a:xfrm>
            <a:off x="2492521" y="3907212"/>
            <a:ext cx="86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n</a:t>
            </a:r>
            <a:r>
              <a:rPr lang="en-GB" sz="1200" dirty="0"/>
              <a:t> = 1047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425FF-4E76-4233-B062-A3A6AF44509F}"/>
              </a:ext>
            </a:extLst>
          </p:cNvPr>
          <p:cNvSpPr txBox="1"/>
          <p:nvPr/>
        </p:nvSpPr>
        <p:spPr>
          <a:xfrm>
            <a:off x="1645813" y="3907212"/>
            <a:ext cx="86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24 breeds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D8F4AF-12E6-4A6E-A963-5B51025D8615}"/>
              </a:ext>
            </a:extLst>
          </p:cNvPr>
          <p:cNvSpPr txBox="1"/>
          <p:nvPr/>
        </p:nvSpPr>
        <p:spPr>
          <a:xfrm>
            <a:off x="498977" y="3907212"/>
            <a:ext cx="86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90 SNPs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F8050D-B639-4584-A80A-87B43022B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849" y="2013708"/>
            <a:ext cx="3031151" cy="2875263"/>
          </a:xfrm>
          <a:prstGeom prst="rect">
            <a:avLst/>
          </a:prstGeom>
        </p:spPr>
      </p:pic>
      <p:pic>
        <p:nvPicPr>
          <p:cNvPr id="18" name="Picture 17" descr="A close up of a map&#10;&#10;Description automatically generated">
            <a:extLst>
              <a:ext uri="{FF2B5EF4-FFF2-40B4-BE49-F238E27FC236}">
                <a16:creationId xmlns:a16="http://schemas.microsoft.com/office/drawing/2014/main" id="{5062BFD5-BAB4-49FA-BEAD-09BCBE0B6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474" y="122065"/>
            <a:ext cx="3133526" cy="1786110"/>
          </a:xfrm>
          <a:prstGeom prst="rect">
            <a:avLst/>
          </a:prstGeom>
        </p:spPr>
      </p:pic>
      <p:pic>
        <p:nvPicPr>
          <p:cNvPr id="20" name="Content Placeholder 12" descr="Magnifying glass">
            <a:extLst>
              <a:ext uri="{FF2B5EF4-FFF2-40B4-BE49-F238E27FC236}">
                <a16:creationId xmlns:a16="http://schemas.microsoft.com/office/drawing/2014/main" id="{1683BFD3-12A2-42EB-8BEC-1434A1280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0619" y="1202590"/>
            <a:ext cx="631793" cy="631793"/>
          </a:xfrm>
        </p:spPr>
      </p:pic>
      <p:pic>
        <p:nvPicPr>
          <p:cNvPr id="21" name="Graphic 20" descr="Cow">
            <a:extLst>
              <a:ext uri="{FF2B5EF4-FFF2-40B4-BE49-F238E27FC236}">
                <a16:creationId xmlns:a16="http://schemas.microsoft.com/office/drawing/2014/main" id="{3DFB918B-CAC4-43C9-BFB6-A194D46B33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8312" y="1314437"/>
            <a:ext cx="294978" cy="2949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2AA5C10-3548-47FE-B886-049CD2A386B0}"/>
              </a:ext>
            </a:extLst>
          </p:cNvPr>
          <p:cNvSpPr txBox="1"/>
          <p:nvPr/>
        </p:nvSpPr>
        <p:spPr>
          <a:xfrm>
            <a:off x="6981918" y="4885956"/>
            <a:ext cx="9343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/>
              <a:t>Ozerov</a:t>
            </a:r>
            <a:r>
              <a:rPr lang="en-GB" sz="800" dirty="0"/>
              <a:t> et al 2017</a:t>
            </a:r>
          </a:p>
        </p:txBody>
      </p:sp>
      <p:pic>
        <p:nvPicPr>
          <p:cNvPr id="23" name="Content Placeholder 12" descr="Magnifying glass">
            <a:extLst>
              <a:ext uri="{FF2B5EF4-FFF2-40B4-BE49-F238E27FC236}">
                <a16:creationId xmlns:a16="http://schemas.microsoft.com/office/drawing/2014/main" id="{B475583F-444E-40BA-B45B-7825C60F25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3495" y="122065"/>
            <a:ext cx="631793" cy="631793"/>
          </a:xfrm>
          <a:prstGeom prst="rect">
            <a:avLst/>
          </a:prstGeom>
        </p:spPr>
      </p:pic>
      <p:pic>
        <p:nvPicPr>
          <p:cNvPr id="24" name="Graphic 23" descr="Fish">
            <a:extLst>
              <a:ext uri="{FF2B5EF4-FFF2-40B4-BE49-F238E27FC236}">
                <a16:creationId xmlns:a16="http://schemas.microsoft.com/office/drawing/2014/main" id="{C32ACCF2-BA29-4E6A-AA9B-6AF718207A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39807" y="220760"/>
            <a:ext cx="309335" cy="30933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2FDFA9F-F781-486C-BAD1-836E6B96C12E}"/>
              </a:ext>
            </a:extLst>
          </p:cNvPr>
          <p:cNvSpPr txBox="1"/>
          <p:nvPr/>
        </p:nvSpPr>
        <p:spPr>
          <a:xfrm>
            <a:off x="8353584" y="1908175"/>
            <a:ext cx="86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n</a:t>
            </a:r>
            <a:r>
              <a:rPr lang="en-GB" sz="1200" dirty="0"/>
              <a:t> = 15,099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62DC3D-CA16-4A58-8489-52CF97E5E0B8}"/>
              </a:ext>
            </a:extLst>
          </p:cNvPr>
          <p:cNvSpPr txBox="1"/>
          <p:nvPr/>
        </p:nvSpPr>
        <p:spPr>
          <a:xfrm>
            <a:off x="7927169" y="2136730"/>
            <a:ext cx="1300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31 microsatellites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5999F-5092-44BA-9AC3-659A5E13BACC}"/>
              </a:ext>
            </a:extLst>
          </p:cNvPr>
          <p:cNvSpPr txBox="1"/>
          <p:nvPr/>
        </p:nvSpPr>
        <p:spPr>
          <a:xfrm>
            <a:off x="3619497" y="2776632"/>
            <a:ext cx="738188" cy="26161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PGI Spain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4AD00B-EE68-4023-A586-55FBCEBE3734}"/>
              </a:ext>
            </a:extLst>
          </p:cNvPr>
          <p:cNvSpPr txBox="1"/>
          <p:nvPr/>
        </p:nvSpPr>
        <p:spPr>
          <a:xfrm>
            <a:off x="3833812" y="1923564"/>
            <a:ext cx="738188" cy="26161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PGI Italy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669454-D521-4218-822F-761F80D3EA55}"/>
              </a:ext>
            </a:extLst>
          </p:cNvPr>
          <p:cNvSpPr txBox="1"/>
          <p:nvPr/>
        </p:nvSpPr>
        <p:spPr>
          <a:xfrm>
            <a:off x="3356121" y="3320534"/>
            <a:ext cx="863600" cy="26161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PGI France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330664-0434-4BAB-9E87-6E1D419E4FE5}"/>
              </a:ext>
            </a:extLst>
          </p:cNvPr>
          <p:cNvSpPr txBox="1"/>
          <p:nvPr/>
        </p:nvSpPr>
        <p:spPr>
          <a:xfrm>
            <a:off x="4862513" y="2729984"/>
            <a:ext cx="912782" cy="26161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Highland UK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514B8D-D864-495E-B9E1-4B98412C3F7C}"/>
              </a:ext>
            </a:extLst>
          </p:cNvPr>
          <p:cNvSpPr txBox="1"/>
          <p:nvPr/>
        </p:nvSpPr>
        <p:spPr>
          <a:xfrm>
            <a:off x="1789003" y="3414751"/>
            <a:ext cx="539952" cy="26161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Spain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DFF77D-85C2-4257-AB0F-56A06B102D5C}"/>
              </a:ext>
            </a:extLst>
          </p:cNvPr>
          <p:cNvSpPr txBox="1"/>
          <p:nvPr/>
        </p:nvSpPr>
        <p:spPr>
          <a:xfrm>
            <a:off x="2509230" y="2127949"/>
            <a:ext cx="383932" cy="26161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UK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205441-7BC6-4923-ABD5-F4E92A7FDC98}"/>
              </a:ext>
            </a:extLst>
          </p:cNvPr>
          <p:cNvSpPr txBox="1"/>
          <p:nvPr/>
        </p:nvSpPr>
        <p:spPr>
          <a:xfrm>
            <a:off x="364197" y="2152119"/>
            <a:ext cx="523459" cy="26161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Swiss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AEAD70-4BA6-412B-BD8E-464E63E6040E}"/>
              </a:ext>
            </a:extLst>
          </p:cNvPr>
          <p:cNvSpPr/>
          <p:nvPr/>
        </p:nvSpPr>
        <p:spPr>
          <a:xfrm>
            <a:off x="2630095" y="2008973"/>
            <a:ext cx="94053" cy="77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70D562D-9997-4DF5-B9B3-79E6C3CFF71D}"/>
              </a:ext>
            </a:extLst>
          </p:cNvPr>
          <p:cNvSpPr/>
          <p:nvPr/>
        </p:nvSpPr>
        <p:spPr>
          <a:xfrm>
            <a:off x="339305" y="1994676"/>
            <a:ext cx="202699" cy="91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8C86B0B-0E5F-4E51-9BEB-09F98AA058C4}"/>
              </a:ext>
            </a:extLst>
          </p:cNvPr>
          <p:cNvSpPr/>
          <p:nvPr/>
        </p:nvSpPr>
        <p:spPr>
          <a:xfrm>
            <a:off x="1214777" y="3263359"/>
            <a:ext cx="154908" cy="91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0ECC08F-4DBD-4A88-92A4-C2274F32EE85}"/>
              </a:ext>
            </a:extLst>
          </p:cNvPr>
          <p:cNvSpPr/>
          <p:nvPr/>
        </p:nvSpPr>
        <p:spPr>
          <a:xfrm>
            <a:off x="1655673" y="3459259"/>
            <a:ext cx="202699" cy="91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9CAEA4-AA13-486B-8049-3F240498FA4D}"/>
              </a:ext>
            </a:extLst>
          </p:cNvPr>
          <p:cNvSpPr/>
          <p:nvPr/>
        </p:nvSpPr>
        <p:spPr>
          <a:xfrm>
            <a:off x="1383966" y="3400703"/>
            <a:ext cx="261847" cy="1042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1239F8-1E2F-44D2-9BF7-B81B0D25DD0C}"/>
              </a:ext>
            </a:extLst>
          </p:cNvPr>
          <p:cNvSpPr txBox="1"/>
          <p:nvPr/>
        </p:nvSpPr>
        <p:spPr>
          <a:xfrm>
            <a:off x="1344394" y="3243299"/>
            <a:ext cx="593944" cy="26161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France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AA632A-6A94-48B6-B970-7A5F7C5243AB}"/>
              </a:ext>
            </a:extLst>
          </p:cNvPr>
          <p:cNvSpPr txBox="1"/>
          <p:nvPr/>
        </p:nvSpPr>
        <p:spPr>
          <a:xfrm>
            <a:off x="1058640" y="3086136"/>
            <a:ext cx="442913" cy="26161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b="1" dirty="0"/>
              <a:t>Italy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C953E3A-85B7-4BE5-8DDD-76D20729DA29}"/>
              </a:ext>
            </a:extLst>
          </p:cNvPr>
          <p:cNvSpPr/>
          <p:nvPr/>
        </p:nvSpPr>
        <p:spPr>
          <a:xfrm>
            <a:off x="3667126" y="1949026"/>
            <a:ext cx="268036" cy="646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7DE8160-70D1-4D43-B4E2-F773891CE4E6}"/>
              </a:ext>
            </a:extLst>
          </p:cNvPr>
          <p:cNvSpPr/>
          <p:nvPr/>
        </p:nvSpPr>
        <p:spPr>
          <a:xfrm>
            <a:off x="3750173" y="2968134"/>
            <a:ext cx="336052" cy="70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AE80FAB-C7C9-4F13-868C-CE81927B144C}"/>
              </a:ext>
            </a:extLst>
          </p:cNvPr>
          <p:cNvSpPr/>
          <p:nvPr/>
        </p:nvSpPr>
        <p:spPr>
          <a:xfrm>
            <a:off x="5343495" y="2913347"/>
            <a:ext cx="408551" cy="70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3A6326C-0EAB-47AB-A333-31DF130647EB}"/>
              </a:ext>
            </a:extLst>
          </p:cNvPr>
          <p:cNvSpPr/>
          <p:nvPr/>
        </p:nvSpPr>
        <p:spPr>
          <a:xfrm>
            <a:off x="3405186" y="3503897"/>
            <a:ext cx="408551" cy="701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962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CFE9B2-F33A-4102-A146-6030A4CB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Strengths and Limitations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BED8CC3-F907-49A0-BA8C-EA136C0BE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9600" y="1322494"/>
            <a:ext cx="4529877" cy="3039268"/>
          </a:xfrm>
        </p:spPr>
        <p:txBody>
          <a:bodyPr>
            <a:normAutofit/>
          </a:bodyPr>
          <a:lstStyle/>
          <a:p>
            <a:r>
              <a:rPr lang="en-GB" sz="2800" dirty="0"/>
              <a:t>Limitations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No geographic specificity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Method development required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Risk of degradation</a:t>
            </a:r>
          </a:p>
          <a:p>
            <a:endParaRPr lang="en-GB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A498B4A-E9CE-424C-A595-06C9A5A1DD22}"/>
              </a:ext>
            </a:extLst>
          </p:cNvPr>
          <p:cNvSpPr txBox="1">
            <a:spLocks/>
          </p:cNvSpPr>
          <p:nvPr/>
        </p:nvSpPr>
        <p:spPr>
          <a:xfrm>
            <a:off x="91440" y="1322494"/>
            <a:ext cx="4529877" cy="30392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DB4505"/>
              </a:buClr>
              <a:buFont typeface="Arial"/>
              <a:buChar char="•"/>
              <a:defRPr sz="2200" kern="1200" spc="-100">
                <a:solidFill>
                  <a:srgbClr val="63666B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rgbClr val="DB4505"/>
              </a:buClr>
              <a:buFont typeface="Wingdings" charset="2"/>
              <a:buAutoNum type="arabicPlain"/>
              <a:defRPr sz="2200" b="0" i="0" kern="1200" spc="-100">
                <a:solidFill>
                  <a:srgbClr val="63666B"/>
                </a:solidFill>
                <a:latin typeface="Calibri Light"/>
                <a:ea typeface="+mn-ea"/>
                <a:cs typeface="Calibri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Advantages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Widespread expertise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Individual fingerprint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Universal across different tissues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Commonly utilised</a:t>
            </a:r>
          </a:p>
          <a:p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BBC250-8A6F-43EA-8173-8195B8E4D09C}"/>
              </a:ext>
            </a:extLst>
          </p:cNvPr>
          <p:cNvSpPr/>
          <p:nvPr/>
        </p:nvSpPr>
        <p:spPr>
          <a:xfrm>
            <a:off x="5376333" y="3191933"/>
            <a:ext cx="2955077" cy="9793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Special considerations:</a:t>
            </a:r>
          </a:p>
          <a:p>
            <a:pPr marL="285750" indent="-285750">
              <a:buFontTx/>
              <a:buChar char="-"/>
            </a:pPr>
            <a:r>
              <a:rPr lang="en-GB" dirty="0"/>
              <a:t>Storage of samples</a:t>
            </a:r>
          </a:p>
          <a:p>
            <a:pPr marL="285750" indent="-285750">
              <a:buFontTx/>
              <a:buChar char="-"/>
            </a:pPr>
            <a:r>
              <a:rPr lang="en-GB" dirty="0"/>
              <a:t>Proof-of-descent</a:t>
            </a:r>
          </a:p>
        </p:txBody>
      </p:sp>
    </p:spTree>
    <p:extLst>
      <p:ext uri="{BB962C8B-B14F-4D97-AF65-F5344CB8AC3E}">
        <p14:creationId xmlns:p14="http://schemas.microsoft.com/office/powerpoint/2010/main" val="440001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702" y="409183"/>
            <a:ext cx="4868335" cy="9793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dirty="0"/>
              <a:t>Skills mapping</a:t>
            </a: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5765463" y="0"/>
            <a:ext cx="3387003" cy="4072467"/>
          </a:xfrm>
          <a:custGeom>
            <a:avLst/>
            <a:gdLst>
              <a:gd name="T0" fmla="*/ 0 w 473"/>
              <a:gd name="T1" fmla="*/ 0 h 569"/>
              <a:gd name="T2" fmla="*/ 110 w 473"/>
              <a:gd name="T3" fmla="*/ 550 h 569"/>
              <a:gd name="T4" fmla="*/ 134 w 473"/>
              <a:gd name="T5" fmla="*/ 569 h 569"/>
              <a:gd name="T6" fmla="*/ 473 w 473"/>
              <a:gd name="T7" fmla="*/ 557 h 569"/>
              <a:gd name="T8" fmla="*/ 473 w 473"/>
              <a:gd name="T9" fmla="*/ 0 h 569"/>
              <a:gd name="T10" fmla="*/ 0 w 473"/>
              <a:gd name="T11" fmla="*/ 0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3" h="569">
                <a:moveTo>
                  <a:pt x="0" y="0"/>
                </a:moveTo>
                <a:cubicBezTo>
                  <a:pt x="110" y="550"/>
                  <a:pt x="110" y="550"/>
                  <a:pt x="110" y="550"/>
                </a:cubicBezTo>
                <a:cubicBezTo>
                  <a:pt x="110" y="550"/>
                  <a:pt x="114" y="569"/>
                  <a:pt x="134" y="569"/>
                </a:cubicBezTo>
                <a:cubicBezTo>
                  <a:pt x="473" y="557"/>
                  <a:pt x="473" y="557"/>
                  <a:pt x="473" y="557"/>
                </a:cubicBezTo>
                <a:cubicBezTo>
                  <a:pt x="473" y="0"/>
                  <a:pt x="473" y="0"/>
                  <a:pt x="473" y="0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2" descr="Image result for scotland map outline">
            <a:extLst>
              <a:ext uri="{FF2B5EF4-FFF2-40B4-BE49-F238E27FC236}">
                <a16:creationId xmlns:a16="http://schemas.microsoft.com/office/drawing/2014/main" id="{5B6C2F10-EBC7-4CB2-9B33-771B7C5F8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472" y="409183"/>
            <a:ext cx="2992132" cy="407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5" descr="Marker">
            <a:extLst>
              <a:ext uri="{FF2B5EF4-FFF2-40B4-BE49-F238E27FC236}">
                <a16:creationId xmlns:a16="http://schemas.microsoft.com/office/drawing/2014/main" id="{C18A64DA-1030-49D6-9A8A-B99591DD2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38625" y="3112553"/>
            <a:ext cx="352425" cy="352425"/>
          </a:xfrm>
          <a:prstGeom prst="rect">
            <a:avLst/>
          </a:prstGeom>
        </p:spPr>
      </p:pic>
      <p:pic>
        <p:nvPicPr>
          <p:cNvPr id="17" name="Graphic 16" descr="Marker">
            <a:extLst>
              <a:ext uri="{FF2B5EF4-FFF2-40B4-BE49-F238E27FC236}">
                <a16:creationId xmlns:a16="http://schemas.microsoft.com/office/drawing/2014/main" id="{0799CFDE-7506-4E19-A1F3-407651018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50765" y="3108620"/>
            <a:ext cx="352425" cy="352425"/>
          </a:xfrm>
          <a:prstGeom prst="rect">
            <a:avLst/>
          </a:prstGeom>
        </p:spPr>
      </p:pic>
      <p:pic>
        <p:nvPicPr>
          <p:cNvPr id="20" name="Graphic 19" descr="Marker">
            <a:extLst>
              <a:ext uri="{FF2B5EF4-FFF2-40B4-BE49-F238E27FC236}">
                <a16:creationId xmlns:a16="http://schemas.microsoft.com/office/drawing/2014/main" id="{CAF147D1-2D47-4A8E-AB58-6C0AD1F0D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9499" y="2797840"/>
            <a:ext cx="352425" cy="352425"/>
          </a:xfrm>
          <a:prstGeom prst="rect">
            <a:avLst/>
          </a:prstGeom>
        </p:spPr>
      </p:pic>
      <p:pic>
        <p:nvPicPr>
          <p:cNvPr id="22" name="Graphic 21" descr="Marker">
            <a:extLst>
              <a:ext uri="{FF2B5EF4-FFF2-40B4-BE49-F238E27FC236}">
                <a16:creationId xmlns:a16="http://schemas.microsoft.com/office/drawing/2014/main" id="{E643E8F9-5929-4082-8054-618FE7849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11573" y="2758880"/>
            <a:ext cx="352425" cy="352425"/>
          </a:xfrm>
          <a:prstGeom prst="rect">
            <a:avLst/>
          </a:prstGeom>
        </p:spPr>
      </p:pic>
      <p:pic>
        <p:nvPicPr>
          <p:cNvPr id="1026" name="Picture 2" descr="Image result for institute of aquaculture university of stirling scotland uk">
            <a:extLst>
              <a:ext uri="{FF2B5EF4-FFF2-40B4-BE49-F238E27FC236}">
                <a16:creationId xmlns:a16="http://schemas.microsoft.com/office/drawing/2014/main" id="{9514EBEE-62FB-48DB-A3B6-745454870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0" y="2908437"/>
            <a:ext cx="1223186" cy="34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xelect">
            <a:extLst>
              <a:ext uri="{FF2B5EF4-FFF2-40B4-BE49-F238E27FC236}">
                <a16:creationId xmlns:a16="http://schemas.microsoft.com/office/drawing/2014/main" id="{33FB92E1-6719-4BEF-BC6B-DAF88CE3E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174" y="2948726"/>
            <a:ext cx="653431" cy="306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2D7B5D-7337-454B-865E-67667D3FA3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3306" y="3463790"/>
            <a:ext cx="1200724" cy="291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828DB6-8882-49EB-80E3-D37A1CCF9A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3032" y="3761094"/>
            <a:ext cx="404283" cy="40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86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Isotope analysis</a:t>
            </a:r>
          </a:p>
        </p:txBody>
      </p:sp>
    </p:spTree>
    <p:extLst>
      <p:ext uri="{BB962C8B-B14F-4D97-AF65-F5344CB8AC3E}">
        <p14:creationId xmlns:p14="http://schemas.microsoft.com/office/powerpoint/2010/main" val="614388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4131" y="349944"/>
            <a:ext cx="4648910" cy="564456"/>
          </a:xfrm>
        </p:spPr>
        <p:txBody>
          <a:bodyPr>
            <a:normAutofit fontScale="90000"/>
          </a:bodyPr>
          <a:lstStyle/>
          <a:p>
            <a:r>
              <a:rPr lang="en-US" sz="3500" dirty="0"/>
              <a:t>Stable Isotope Ratio Analysis</a:t>
            </a:r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>
            <a:off x="4910667" y="2137390"/>
            <a:ext cx="4250267" cy="2157094"/>
          </a:xfrm>
          <a:custGeom>
            <a:avLst/>
            <a:gdLst>
              <a:gd name="T0" fmla="*/ 0 w 590"/>
              <a:gd name="T1" fmla="*/ 299 h 299"/>
              <a:gd name="T2" fmla="*/ 590 w 590"/>
              <a:gd name="T3" fmla="*/ 299 h 299"/>
              <a:gd name="T4" fmla="*/ 590 w 590"/>
              <a:gd name="T5" fmla="*/ 0 h 299"/>
              <a:gd name="T6" fmla="*/ 44 w 590"/>
              <a:gd name="T7" fmla="*/ 10 h 299"/>
              <a:gd name="T8" fmla="*/ 22 w 590"/>
              <a:gd name="T9" fmla="*/ 31 h 299"/>
              <a:gd name="T10" fmla="*/ 0 w 590"/>
              <a:gd name="T11" fmla="*/ 299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0" h="299">
                <a:moveTo>
                  <a:pt x="0" y="299"/>
                </a:moveTo>
                <a:cubicBezTo>
                  <a:pt x="590" y="299"/>
                  <a:pt x="590" y="299"/>
                  <a:pt x="590" y="299"/>
                </a:cubicBezTo>
                <a:cubicBezTo>
                  <a:pt x="590" y="0"/>
                  <a:pt x="590" y="0"/>
                  <a:pt x="590" y="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24" y="11"/>
                  <a:pt x="22" y="31"/>
                </a:cubicBezTo>
                <a:lnTo>
                  <a:pt x="0" y="299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5179747" y="-8468"/>
            <a:ext cx="4037893" cy="2192868"/>
          </a:xfrm>
          <a:custGeom>
            <a:avLst/>
            <a:gdLst>
              <a:gd name="T0" fmla="*/ 0 w 561"/>
              <a:gd name="T1" fmla="*/ 0 h 292"/>
              <a:gd name="T2" fmla="*/ 18 w 561"/>
              <a:gd name="T3" fmla="*/ 272 h 292"/>
              <a:gd name="T4" fmla="*/ 40 w 561"/>
              <a:gd name="T5" fmla="*/ 291 h 292"/>
              <a:gd name="T6" fmla="*/ 561 w 561"/>
              <a:gd name="T7" fmla="*/ 282 h 292"/>
              <a:gd name="T8" fmla="*/ 561 w 561"/>
              <a:gd name="T9" fmla="*/ 0 h 292"/>
              <a:gd name="T10" fmla="*/ 0 w 561"/>
              <a:gd name="T11" fmla="*/ 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1" h="292">
                <a:moveTo>
                  <a:pt x="0" y="0"/>
                </a:moveTo>
                <a:cubicBezTo>
                  <a:pt x="18" y="272"/>
                  <a:pt x="18" y="272"/>
                  <a:pt x="18" y="272"/>
                </a:cubicBezTo>
                <a:cubicBezTo>
                  <a:pt x="18" y="272"/>
                  <a:pt x="20" y="292"/>
                  <a:pt x="40" y="291"/>
                </a:cubicBezTo>
                <a:cubicBezTo>
                  <a:pt x="561" y="282"/>
                  <a:pt x="561" y="282"/>
                  <a:pt x="561" y="282"/>
                </a:cubicBezTo>
                <a:cubicBezTo>
                  <a:pt x="561" y="0"/>
                  <a:pt x="561" y="0"/>
                  <a:pt x="561" y="0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922" b="-10706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DF87B-44E5-48E2-AE94-56C1A6388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861" y="1232713"/>
            <a:ext cx="2264208" cy="287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01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A2ABF5-FC10-4459-9369-E4E39302B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Stable Isotope Ratio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3C323-6C8B-445A-86BD-A88147DEC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48" y="1511102"/>
            <a:ext cx="1495852" cy="2173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EC26DA-1BA2-47E0-90F0-EFF88E645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063" y="1499663"/>
            <a:ext cx="1495298" cy="21845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FBD8B3-39D1-44FA-91E8-3AEE22428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324" y="1505384"/>
            <a:ext cx="1487373" cy="2184579"/>
          </a:xfrm>
          <a:prstGeom prst="rect">
            <a:avLst/>
          </a:prstGeom>
        </p:spPr>
      </p:pic>
      <p:pic>
        <p:nvPicPr>
          <p:cNvPr id="7" name="Picture 4" descr="Image result for isoscape scotland oxygen">
            <a:extLst>
              <a:ext uri="{FF2B5EF4-FFF2-40B4-BE49-F238E27FC236}">
                <a16:creationId xmlns:a16="http://schemas.microsoft.com/office/drawing/2014/main" id="{721D1A74-AA15-445D-B962-39E71AA91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838" y="1548030"/>
            <a:ext cx="1824080" cy="197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isoscape scotland strontium">
            <a:extLst>
              <a:ext uri="{FF2B5EF4-FFF2-40B4-BE49-F238E27FC236}">
                <a16:creationId xmlns:a16="http://schemas.microsoft.com/office/drawing/2014/main" id="{50531BE5-B592-4228-8A05-733AA803B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89"/>
          <a:stretch/>
        </p:blipFill>
        <p:spPr bwMode="auto">
          <a:xfrm>
            <a:off x="5155189" y="1548030"/>
            <a:ext cx="2096598" cy="213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A14E2A-B26A-4F29-AE00-A3439CF1D8B5}"/>
              </a:ext>
            </a:extLst>
          </p:cNvPr>
          <p:cNvSpPr txBox="1"/>
          <p:nvPr/>
        </p:nvSpPr>
        <p:spPr>
          <a:xfrm>
            <a:off x="5080906" y="3626210"/>
            <a:ext cx="182408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err="1"/>
              <a:t>Willmes</a:t>
            </a:r>
            <a:r>
              <a:rPr lang="en-GB" sz="600" dirty="0"/>
              <a:t> et al 2018 in Applied Geochemistry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1A7CB-1F20-4B40-B440-B8207A94AEEF}"/>
              </a:ext>
            </a:extLst>
          </p:cNvPr>
          <p:cNvSpPr txBox="1"/>
          <p:nvPr/>
        </p:nvSpPr>
        <p:spPr>
          <a:xfrm>
            <a:off x="7251787" y="3644248"/>
            <a:ext cx="182408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err="1"/>
              <a:t>Bartelink</a:t>
            </a:r>
            <a:r>
              <a:rPr lang="en-GB" sz="600" dirty="0"/>
              <a:t> et al 2016 in Handbook of missing Persons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2788FF-786D-4E24-9866-6F83ECB90E99}"/>
              </a:ext>
            </a:extLst>
          </p:cNvPr>
          <p:cNvSpPr txBox="1"/>
          <p:nvPr/>
        </p:nvSpPr>
        <p:spPr>
          <a:xfrm>
            <a:off x="1782522" y="3650826"/>
            <a:ext cx="15434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/>
              <a:t>Thornton et al 2015 in European Journal of Soil Science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901D4C-9256-49B1-9F63-F117BC18B1C4}"/>
              </a:ext>
            </a:extLst>
          </p:cNvPr>
          <p:cNvSpPr txBox="1"/>
          <p:nvPr/>
        </p:nvSpPr>
        <p:spPr>
          <a:xfrm>
            <a:off x="3459324" y="3643005"/>
            <a:ext cx="1616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/>
              <a:t>Thornton et al 2015 in European Journal of Soil Science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82A4CB-9785-47A3-956C-45A3390556A5}"/>
              </a:ext>
            </a:extLst>
          </p:cNvPr>
          <p:cNvSpPr txBox="1"/>
          <p:nvPr/>
        </p:nvSpPr>
        <p:spPr>
          <a:xfrm>
            <a:off x="52859" y="3672213"/>
            <a:ext cx="1624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 err="1"/>
              <a:t>Birkel</a:t>
            </a:r>
            <a:r>
              <a:rPr lang="en-GB" sz="600" dirty="0"/>
              <a:t> et al 2018 in Journal of Geochemical Exploration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60FE7B-6575-48FC-9601-E26280D158F5}"/>
              </a:ext>
            </a:extLst>
          </p:cNvPr>
          <p:cNvSpPr txBox="1"/>
          <p:nvPr/>
        </p:nvSpPr>
        <p:spPr>
          <a:xfrm>
            <a:off x="266362" y="1119536"/>
            <a:ext cx="198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Hydrogen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8721A2-3F3A-4AFC-B6FD-59A44B4E7A43}"/>
              </a:ext>
            </a:extLst>
          </p:cNvPr>
          <p:cNvSpPr txBox="1"/>
          <p:nvPr/>
        </p:nvSpPr>
        <p:spPr>
          <a:xfrm>
            <a:off x="1822930" y="1107633"/>
            <a:ext cx="198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Carbon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091D52-BD0F-4D55-B561-C50DF1FE877C}"/>
              </a:ext>
            </a:extLst>
          </p:cNvPr>
          <p:cNvSpPr txBox="1"/>
          <p:nvPr/>
        </p:nvSpPr>
        <p:spPr>
          <a:xfrm>
            <a:off x="3420206" y="1102974"/>
            <a:ext cx="198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Nitrogen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6C1F12-71D7-4996-B605-374870D2EA04}"/>
              </a:ext>
            </a:extLst>
          </p:cNvPr>
          <p:cNvSpPr txBox="1"/>
          <p:nvPr/>
        </p:nvSpPr>
        <p:spPr>
          <a:xfrm>
            <a:off x="5129269" y="1119257"/>
            <a:ext cx="1989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Strontium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8BF07C-D646-4042-8BF6-FDF1E15C8CA3}"/>
              </a:ext>
            </a:extLst>
          </p:cNvPr>
          <p:cNvSpPr txBox="1"/>
          <p:nvPr/>
        </p:nvSpPr>
        <p:spPr>
          <a:xfrm>
            <a:off x="7119265" y="842258"/>
            <a:ext cx="1989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Hydrogen and Oxygen</a:t>
            </a:r>
          </a:p>
        </p:txBody>
      </p:sp>
    </p:spTree>
    <p:extLst>
      <p:ext uri="{BB962C8B-B14F-4D97-AF65-F5344CB8AC3E}">
        <p14:creationId xmlns:p14="http://schemas.microsoft.com/office/powerpoint/2010/main" val="1677742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226C2-518C-45E5-9C49-CF5C7B280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Studies</a:t>
            </a:r>
          </a:p>
        </p:txBody>
      </p:sp>
      <p:pic>
        <p:nvPicPr>
          <p:cNvPr id="6" name="Content Placeholder 12" descr="Magnifying glass">
            <a:extLst>
              <a:ext uri="{FF2B5EF4-FFF2-40B4-BE49-F238E27FC236}">
                <a16:creationId xmlns:a16="http://schemas.microsoft.com/office/drawing/2014/main" id="{7C013AD7-D05B-4126-BA7D-FDA4CA169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80833" y="877773"/>
            <a:ext cx="631793" cy="63179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07C2D3-0BF3-4149-957B-56DB8C8B4E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5" r="11503" b="5860"/>
          <a:stretch/>
        </p:blipFill>
        <p:spPr>
          <a:xfrm>
            <a:off x="4779703" y="1453968"/>
            <a:ext cx="4177683" cy="2923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03B3C4-31E3-4D3E-BD40-2DA64295B01C}"/>
              </a:ext>
            </a:extLst>
          </p:cNvPr>
          <p:cNvSpPr txBox="1"/>
          <p:nvPr/>
        </p:nvSpPr>
        <p:spPr>
          <a:xfrm>
            <a:off x="5739832" y="4324455"/>
            <a:ext cx="2596865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dirty="0"/>
              <a:t>Osorio et al 2011 in Journal of Agricultural and Food Chemistry</a:t>
            </a:r>
          </a:p>
        </p:txBody>
      </p:sp>
      <p:pic>
        <p:nvPicPr>
          <p:cNvPr id="14" name="Graphic 13" descr="Cow">
            <a:extLst>
              <a:ext uri="{FF2B5EF4-FFF2-40B4-BE49-F238E27FC236}">
                <a16:creationId xmlns:a16="http://schemas.microsoft.com/office/drawing/2014/main" id="{D4822DF8-8AAC-4890-914E-1F8D6174B9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88526" y="989620"/>
            <a:ext cx="294978" cy="2949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7CA1B7-C5B2-4444-BF9E-020F38B0FE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28" r="3611"/>
          <a:stretch/>
        </p:blipFill>
        <p:spPr>
          <a:xfrm>
            <a:off x="362782" y="1647028"/>
            <a:ext cx="4063676" cy="263695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C921AF-7483-48AB-92C8-3C3DC881F78A}"/>
              </a:ext>
            </a:extLst>
          </p:cNvPr>
          <p:cNvSpPr txBox="1"/>
          <p:nvPr/>
        </p:nvSpPr>
        <p:spPr>
          <a:xfrm>
            <a:off x="5915408" y="1007273"/>
            <a:ext cx="277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Bovine muscle provenance</a:t>
            </a:r>
          </a:p>
        </p:txBody>
      </p:sp>
      <p:pic>
        <p:nvPicPr>
          <p:cNvPr id="26" name="Content Placeholder 12" descr="Magnifying glass">
            <a:extLst>
              <a:ext uri="{FF2B5EF4-FFF2-40B4-BE49-F238E27FC236}">
                <a16:creationId xmlns:a16="http://schemas.microsoft.com/office/drawing/2014/main" id="{42D0CC0E-FBD1-41C7-9BE6-E6F55431B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232" y="968701"/>
            <a:ext cx="631793" cy="631793"/>
          </a:xfrm>
          <a:prstGeom prst="rect">
            <a:avLst/>
          </a:prstGeom>
        </p:spPr>
      </p:pic>
      <p:pic>
        <p:nvPicPr>
          <p:cNvPr id="27" name="Graphic 26" descr="Fish">
            <a:extLst>
              <a:ext uri="{FF2B5EF4-FFF2-40B4-BE49-F238E27FC236}">
                <a16:creationId xmlns:a16="http://schemas.microsoft.com/office/drawing/2014/main" id="{35AF160B-BC87-4631-9096-1494454098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544" y="1067396"/>
            <a:ext cx="309335" cy="30933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C8BEAD9-EA27-4566-A322-7384F9D058BC}"/>
              </a:ext>
            </a:extLst>
          </p:cNvPr>
          <p:cNvSpPr txBox="1"/>
          <p:nvPr/>
        </p:nvSpPr>
        <p:spPr>
          <a:xfrm>
            <a:off x="988590" y="1058446"/>
            <a:ext cx="2389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Hake provenance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CFC202-93AA-4EB5-8CC8-E5734DC4771D}"/>
              </a:ext>
            </a:extLst>
          </p:cNvPr>
          <p:cNvSpPr txBox="1"/>
          <p:nvPr/>
        </p:nvSpPr>
        <p:spPr>
          <a:xfrm>
            <a:off x="807303" y="4305793"/>
            <a:ext cx="30778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Carrera and Gallardo 2017 in Journal of Agricultural and Food Chemistry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73A91F9-6AAE-4A24-B191-9166BCD3DFED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1138335"/>
            <a:ext cx="5504" cy="31522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32BD0F22-6C21-452B-86B7-5C51B918D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035" t="40914" r="2395" b="14273"/>
          <a:stretch/>
        </p:blipFill>
        <p:spPr>
          <a:xfrm>
            <a:off x="5035956" y="2929812"/>
            <a:ext cx="365651" cy="117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68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B56B0C7-F17E-4DDE-B748-F1253043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98373"/>
            <a:ext cx="9821384" cy="729720"/>
          </a:xfrm>
        </p:spPr>
        <p:txBody>
          <a:bodyPr>
            <a:normAutofit/>
          </a:bodyPr>
          <a:lstStyle/>
          <a:p>
            <a:r>
              <a:rPr lang="en-GB" dirty="0"/>
              <a:t>The Value of Brand Britain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17ECD3A-F8B7-4400-AE2B-D48B8B6BB1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36" y="783771"/>
            <a:ext cx="6202022" cy="35966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A6D478-4268-49F1-9C6C-B777F186E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265" y="146740"/>
            <a:ext cx="2673647" cy="20531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E17C274-FD8D-4BB5-8934-6250DEA9D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309" y="2349474"/>
            <a:ext cx="2908860" cy="19121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453E32-01C3-4F7D-B304-43FEB1CB6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600" y="4467751"/>
            <a:ext cx="1562100" cy="4000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8F7EEFA-F153-45A9-A2DA-352AF059C787}"/>
              </a:ext>
            </a:extLst>
          </p:cNvPr>
          <p:cNvSpPr txBox="1"/>
          <p:nvPr/>
        </p:nvSpPr>
        <p:spPr>
          <a:xfrm>
            <a:off x="3052252" y="4742844"/>
            <a:ext cx="37639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Brand Britain: Export Opportunities for UK businesses</a:t>
            </a:r>
          </a:p>
        </p:txBody>
      </p:sp>
    </p:spTree>
    <p:extLst>
      <p:ext uri="{BB962C8B-B14F-4D97-AF65-F5344CB8AC3E}">
        <p14:creationId xmlns:p14="http://schemas.microsoft.com/office/powerpoint/2010/main" val="3983632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37460A-F5F2-4E5C-B2BE-DE5817DC56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9600" y="1322494"/>
            <a:ext cx="4529877" cy="3039268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/>
              <a:t>Limitations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Imported feed limits </a:t>
            </a:r>
            <a:r>
              <a:rPr lang="el-GR" sz="2400" dirty="0"/>
              <a:t>δ</a:t>
            </a:r>
            <a:r>
              <a:rPr lang="en-GB" sz="2400" baseline="30000" dirty="0"/>
              <a:t>13</a:t>
            </a:r>
            <a:r>
              <a:rPr lang="en-GB" sz="2400" dirty="0"/>
              <a:t>C and </a:t>
            </a:r>
            <a:r>
              <a:rPr lang="el-GR" sz="2400" dirty="0"/>
              <a:t>δ</a:t>
            </a:r>
            <a:r>
              <a:rPr lang="en-GB" sz="2400" baseline="30000" dirty="0"/>
              <a:t>15</a:t>
            </a:r>
            <a:r>
              <a:rPr lang="en-GB" sz="2400" dirty="0"/>
              <a:t>N applicability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Marine environment may limit </a:t>
            </a:r>
            <a:r>
              <a:rPr lang="el-GR" sz="2400" dirty="0"/>
              <a:t>δ</a:t>
            </a:r>
            <a:r>
              <a:rPr lang="en-GB" sz="2400" baseline="30000" dirty="0"/>
              <a:t>2</a:t>
            </a:r>
            <a:r>
              <a:rPr lang="en-GB" sz="2400" dirty="0"/>
              <a:t>H and </a:t>
            </a:r>
            <a:r>
              <a:rPr lang="el-GR" sz="2400" dirty="0"/>
              <a:t>δ</a:t>
            </a:r>
            <a:r>
              <a:rPr lang="en-GB" sz="2400" baseline="30000" dirty="0"/>
              <a:t>18</a:t>
            </a:r>
            <a:r>
              <a:rPr lang="en-GB" sz="2400" dirty="0"/>
              <a:t>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Growth in different locations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Required database for isotope ratios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Climate change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CFE9B2-F33A-4102-A146-6030A4CB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Strengths and Limitations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8C9F1FE-A7D5-4106-814F-08F73C7AACE1}"/>
              </a:ext>
            </a:extLst>
          </p:cNvPr>
          <p:cNvSpPr txBox="1">
            <a:spLocks/>
          </p:cNvSpPr>
          <p:nvPr/>
        </p:nvSpPr>
        <p:spPr>
          <a:xfrm>
            <a:off x="91440" y="1322494"/>
            <a:ext cx="4529877" cy="30392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DB4505"/>
              </a:buClr>
              <a:buFont typeface="Arial"/>
              <a:buChar char="•"/>
              <a:defRPr sz="2200" kern="1200" spc="-100">
                <a:solidFill>
                  <a:srgbClr val="63666B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rgbClr val="DB4505"/>
              </a:buClr>
              <a:buFont typeface="Wingdings" charset="2"/>
              <a:buAutoNum type="arabicPlain"/>
              <a:defRPr sz="2200" b="0" i="0" kern="1200" spc="-100">
                <a:solidFill>
                  <a:srgbClr val="63666B"/>
                </a:solidFill>
                <a:latin typeface="Calibri Light"/>
                <a:ea typeface="+mn-ea"/>
                <a:cs typeface="Calibri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Advantages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Established technology for assessing geographical origin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Multi-element analysis improves accuracy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Limited effects associated with post-harvest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6573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702" y="409183"/>
            <a:ext cx="4868335" cy="9793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dirty="0"/>
              <a:t>Skills mapping</a:t>
            </a: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5765463" y="0"/>
            <a:ext cx="3387003" cy="4072467"/>
          </a:xfrm>
          <a:custGeom>
            <a:avLst/>
            <a:gdLst>
              <a:gd name="T0" fmla="*/ 0 w 473"/>
              <a:gd name="T1" fmla="*/ 0 h 569"/>
              <a:gd name="T2" fmla="*/ 110 w 473"/>
              <a:gd name="T3" fmla="*/ 550 h 569"/>
              <a:gd name="T4" fmla="*/ 134 w 473"/>
              <a:gd name="T5" fmla="*/ 569 h 569"/>
              <a:gd name="T6" fmla="*/ 473 w 473"/>
              <a:gd name="T7" fmla="*/ 557 h 569"/>
              <a:gd name="T8" fmla="*/ 473 w 473"/>
              <a:gd name="T9" fmla="*/ 0 h 569"/>
              <a:gd name="T10" fmla="*/ 0 w 473"/>
              <a:gd name="T11" fmla="*/ 0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3" h="569">
                <a:moveTo>
                  <a:pt x="0" y="0"/>
                </a:moveTo>
                <a:cubicBezTo>
                  <a:pt x="110" y="550"/>
                  <a:pt x="110" y="550"/>
                  <a:pt x="110" y="550"/>
                </a:cubicBezTo>
                <a:cubicBezTo>
                  <a:pt x="110" y="550"/>
                  <a:pt x="114" y="569"/>
                  <a:pt x="134" y="569"/>
                </a:cubicBezTo>
                <a:cubicBezTo>
                  <a:pt x="473" y="557"/>
                  <a:pt x="473" y="557"/>
                  <a:pt x="473" y="557"/>
                </a:cubicBezTo>
                <a:cubicBezTo>
                  <a:pt x="473" y="0"/>
                  <a:pt x="473" y="0"/>
                  <a:pt x="473" y="0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1043" r="-49643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2" descr="Image result for scotland map outline">
            <a:extLst>
              <a:ext uri="{FF2B5EF4-FFF2-40B4-BE49-F238E27FC236}">
                <a16:creationId xmlns:a16="http://schemas.microsoft.com/office/drawing/2014/main" id="{5B6C2F10-EBC7-4CB2-9B33-771B7C5F8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472" y="409183"/>
            <a:ext cx="2992132" cy="407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Marker">
            <a:extLst>
              <a:ext uri="{FF2B5EF4-FFF2-40B4-BE49-F238E27FC236}">
                <a16:creationId xmlns:a16="http://schemas.microsoft.com/office/drawing/2014/main" id="{7FB222C9-BFFF-4975-B867-0D43F5D64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0949" y="2321590"/>
            <a:ext cx="352425" cy="352425"/>
          </a:xfrm>
          <a:prstGeom prst="rect">
            <a:avLst/>
          </a:prstGeom>
        </p:spPr>
      </p:pic>
      <p:pic>
        <p:nvPicPr>
          <p:cNvPr id="16" name="Graphic 15" descr="Marker">
            <a:extLst>
              <a:ext uri="{FF2B5EF4-FFF2-40B4-BE49-F238E27FC236}">
                <a16:creationId xmlns:a16="http://schemas.microsoft.com/office/drawing/2014/main" id="{C18A64DA-1030-49D6-9A8A-B99591DD2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76674" y="2254915"/>
            <a:ext cx="352425" cy="352425"/>
          </a:xfrm>
          <a:prstGeom prst="rect">
            <a:avLst/>
          </a:prstGeom>
        </p:spPr>
      </p:pic>
      <p:pic>
        <p:nvPicPr>
          <p:cNvPr id="17" name="Graphic 16" descr="Marker">
            <a:extLst>
              <a:ext uri="{FF2B5EF4-FFF2-40B4-BE49-F238E27FC236}">
                <a16:creationId xmlns:a16="http://schemas.microsoft.com/office/drawing/2014/main" id="{0799CFDE-7506-4E19-A1F3-407651018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4274" y="2254915"/>
            <a:ext cx="352425" cy="352425"/>
          </a:xfrm>
          <a:prstGeom prst="rect">
            <a:avLst/>
          </a:prstGeom>
        </p:spPr>
      </p:pic>
      <p:pic>
        <p:nvPicPr>
          <p:cNvPr id="18" name="Picture 14" descr="Image result for JHI">
            <a:extLst>
              <a:ext uri="{FF2B5EF4-FFF2-40B4-BE49-F238E27FC236}">
                <a16:creationId xmlns:a16="http://schemas.microsoft.com/office/drawing/2014/main" id="{6A04CB37-5214-415B-8AF6-7AEA1301C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4" y="2283681"/>
            <a:ext cx="798136" cy="57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Image result for university of Aberdeen">
            <a:extLst>
              <a:ext uri="{FF2B5EF4-FFF2-40B4-BE49-F238E27FC236}">
                <a16:creationId xmlns:a16="http://schemas.microsoft.com/office/drawing/2014/main" id="{4C36678E-667E-429A-A83D-110D802E5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4" y="2036233"/>
            <a:ext cx="1008514" cy="27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 descr="Marker">
            <a:extLst>
              <a:ext uri="{FF2B5EF4-FFF2-40B4-BE49-F238E27FC236}">
                <a16:creationId xmlns:a16="http://schemas.microsoft.com/office/drawing/2014/main" id="{CAF147D1-2D47-4A8E-AB58-6C0AD1F0D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19499" y="2797840"/>
            <a:ext cx="352425" cy="352425"/>
          </a:xfrm>
          <a:prstGeom prst="rect">
            <a:avLst/>
          </a:prstGeom>
        </p:spPr>
      </p:pic>
      <p:pic>
        <p:nvPicPr>
          <p:cNvPr id="21" name="Picture 18" descr="Image result for st andrews university of">
            <a:extLst>
              <a:ext uri="{FF2B5EF4-FFF2-40B4-BE49-F238E27FC236}">
                <a16:creationId xmlns:a16="http://schemas.microsoft.com/office/drawing/2014/main" id="{04FD1034-23F9-497E-BFBD-2CEB2DC2A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07" y="2876713"/>
            <a:ext cx="838473" cy="37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raphic 21" descr="Marker">
            <a:extLst>
              <a:ext uri="{FF2B5EF4-FFF2-40B4-BE49-F238E27FC236}">
                <a16:creationId xmlns:a16="http://schemas.microsoft.com/office/drawing/2014/main" id="{E643E8F9-5929-4082-8054-618FE7849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9424" y="3026440"/>
            <a:ext cx="352425" cy="352425"/>
          </a:xfrm>
          <a:prstGeom prst="rect">
            <a:avLst/>
          </a:prstGeom>
        </p:spPr>
      </p:pic>
      <p:pic>
        <p:nvPicPr>
          <p:cNvPr id="23" name="Picture 6" descr="Image result for Suerc">
            <a:extLst>
              <a:ext uri="{FF2B5EF4-FFF2-40B4-BE49-F238E27FC236}">
                <a16:creationId xmlns:a16="http://schemas.microsoft.com/office/drawing/2014/main" id="{D6F2B06A-D744-4A3A-9088-785008BFD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95" y="3150265"/>
            <a:ext cx="1095870" cy="22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Image result for University of Glasgow">
            <a:extLst>
              <a:ext uri="{FF2B5EF4-FFF2-40B4-BE49-F238E27FC236}">
                <a16:creationId xmlns:a16="http://schemas.microsoft.com/office/drawing/2014/main" id="{15938604-FCE7-4DDD-8AE2-BFF70D80F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99" y="3426050"/>
            <a:ext cx="871511" cy="26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745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Blockchain Technology</a:t>
            </a:r>
          </a:p>
        </p:txBody>
      </p:sp>
    </p:spTree>
    <p:extLst>
      <p:ext uri="{BB962C8B-B14F-4D97-AF65-F5344CB8AC3E}">
        <p14:creationId xmlns:p14="http://schemas.microsoft.com/office/powerpoint/2010/main" val="3918752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4843739" y="0"/>
            <a:ext cx="4300261" cy="2142067"/>
          </a:xfrm>
          <a:custGeom>
            <a:avLst/>
            <a:gdLst>
              <a:gd name="T0" fmla="*/ 601 w 601"/>
              <a:gd name="T1" fmla="*/ 0 h 299"/>
              <a:gd name="T2" fmla="*/ 37 w 601"/>
              <a:gd name="T3" fmla="*/ 0 h 299"/>
              <a:gd name="T4" fmla="*/ 4 w 601"/>
              <a:gd name="T5" fmla="*/ 190 h 299"/>
              <a:gd name="T6" fmla="*/ 20 w 601"/>
              <a:gd name="T7" fmla="*/ 212 h 299"/>
              <a:gd name="T8" fmla="*/ 601 w 601"/>
              <a:gd name="T9" fmla="*/ 299 h 299"/>
              <a:gd name="T10" fmla="*/ 601 w 601"/>
              <a:gd name="T11" fmla="*/ 0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01" h="299">
                <a:moveTo>
                  <a:pt x="601" y="0"/>
                </a:moveTo>
                <a:cubicBezTo>
                  <a:pt x="37" y="0"/>
                  <a:pt x="37" y="0"/>
                  <a:pt x="37" y="0"/>
                </a:cubicBezTo>
                <a:cubicBezTo>
                  <a:pt x="4" y="190"/>
                  <a:pt x="4" y="190"/>
                  <a:pt x="4" y="190"/>
                </a:cubicBezTo>
                <a:cubicBezTo>
                  <a:pt x="4" y="190"/>
                  <a:pt x="0" y="209"/>
                  <a:pt x="20" y="212"/>
                </a:cubicBezTo>
                <a:cubicBezTo>
                  <a:pt x="601" y="299"/>
                  <a:pt x="601" y="299"/>
                  <a:pt x="601" y="299"/>
                </a:cubicBezTo>
                <a:lnTo>
                  <a:pt x="601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/>
            <a:r>
              <a:rPr lang="en-US" sz="9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>
            <a:off x="5152607" y="1606301"/>
            <a:ext cx="2146600" cy="2686299"/>
          </a:xfrm>
          <a:custGeom>
            <a:avLst/>
            <a:gdLst>
              <a:gd name="T0" fmla="*/ 297 w 297"/>
              <a:gd name="T1" fmla="*/ 372 h 372"/>
              <a:gd name="T2" fmla="*/ 297 w 297"/>
              <a:gd name="T3" fmla="*/ 66 h 372"/>
              <a:gd name="T4" fmla="*/ 277 w 297"/>
              <a:gd name="T5" fmla="*/ 43 h 372"/>
              <a:gd name="T6" fmla="*/ 20 w 297"/>
              <a:gd name="T7" fmla="*/ 3 h 372"/>
              <a:gd name="T8" fmla="*/ 3 w 297"/>
              <a:gd name="T9" fmla="*/ 20 h 372"/>
              <a:gd name="T10" fmla="*/ 56 w 297"/>
              <a:gd name="T11" fmla="*/ 372 h 372"/>
              <a:gd name="T12" fmla="*/ 297 w 297"/>
              <a:gd name="T1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7" h="372">
                <a:moveTo>
                  <a:pt x="297" y="372"/>
                </a:moveTo>
                <a:cubicBezTo>
                  <a:pt x="297" y="66"/>
                  <a:pt x="297" y="66"/>
                  <a:pt x="297" y="66"/>
                </a:cubicBezTo>
                <a:cubicBezTo>
                  <a:pt x="297" y="66"/>
                  <a:pt x="297" y="46"/>
                  <a:pt x="277" y="43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0" y="0"/>
                  <a:pt x="3" y="20"/>
                </a:cubicBezTo>
                <a:cubicBezTo>
                  <a:pt x="56" y="372"/>
                  <a:pt x="56" y="372"/>
                  <a:pt x="56" y="372"/>
                </a:cubicBezTo>
                <a:lnTo>
                  <a:pt x="297" y="372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8123" t="-525" r="-42523" b="525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>
            <a:off x="7399867" y="1974131"/>
            <a:ext cx="1744133" cy="2318469"/>
          </a:xfrm>
          <a:custGeom>
            <a:avLst/>
            <a:gdLst>
              <a:gd name="T0" fmla="*/ 242 w 242"/>
              <a:gd name="T1" fmla="*/ 37 h 323"/>
              <a:gd name="T2" fmla="*/ 19 w 242"/>
              <a:gd name="T3" fmla="*/ 3 h 323"/>
              <a:gd name="T4" fmla="*/ 0 w 242"/>
              <a:gd name="T5" fmla="*/ 20 h 323"/>
              <a:gd name="T6" fmla="*/ 0 w 242"/>
              <a:gd name="T7" fmla="*/ 323 h 323"/>
              <a:gd name="T8" fmla="*/ 242 w 242"/>
              <a:gd name="T9" fmla="*/ 323 h 323"/>
              <a:gd name="T10" fmla="*/ 242 w 242"/>
              <a:gd name="T11" fmla="*/ 37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2" h="323">
                <a:moveTo>
                  <a:pt x="242" y="37"/>
                </a:move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0" y="0"/>
                  <a:pt x="0" y="20"/>
                </a:cubicBezTo>
                <a:cubicBezTo>
                  <a:pt x="0" y="323"/>
                  <a:pt x="0" y="323"/>
                  <a:pt x="0" y="323"/>
                </a:cubicBezTo>
                <a:cubicBezTo>
                  <a:pt x="242" y="323"/>
                  <a:pt x="242" y="323"/>
                  <a:pt x="242" y="323"/>
                </a:cubicBezTo>
                <a:lnTo>
                  <a:pt x="242" y="37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7492" r="-6990" b="1978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74131" y="349944"/>
            <a:ext cx="5215468" cy="564456"/>
          </a:xfrm>
        </p:spPr>
        <p:txBody>
          <a:bodyPr>
            <a:normAutofit/>
          </a:bodyPr>
          <a:lstStyle/>
          <a:p>
            <a:r>
              <a:rPr lang="en-US" sz="3500" dirty="0"/>
              <a:t>Blockchain Technology</a:t>
            </a:r>
          </a:p>
        </p:txBody>
      </p:sp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1B24F53D-F0F8-4EA5-9E27-F41D70420FC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27" y="850900"/>
            <a:ext cx="5323665" cy="35896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9B2497-9418-40D2-A31F-16E094FCA12A}"/>
              </a:ext>
            </a:extLst>
          </p:cNvPr>
          <p:cNvSpPr/>
          <p:nvPr/>
        </p:nvSpPr>
        <p:spPr>
          <a:xfrm>
            <a:off x="7338907" y="4084320"/>
            <a:ext cx="1218353" cy="81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7A0464D7-90E3-4859-832C-F5E67119092B}"/>
              </a:ext>
            </a:extLst>
          </p:cNvPr>
          <p:cNvSpPr/>
          <p:nvPr/>
        </p:nvSpPr>
        <p:spPr>
          <a:xfrm rot="657277">
            <a:off x="2418752" y="1730153"/>
            <a:ext cx="936277" cy="226712"/>
          </a:xfrm>
          <a:prstGeom prst="leftArrow">
            <a:avLst/>
          </a:prstGeom>
          <a:solidFill>
            <a:srgbClr val="DB450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947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C58073-040B-4F5C-B6A9-7031C8CA4B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1" dirty="0"/>
              <a:t>Distributed ledger</a:t>
            </a:r>
          </a:p>
          <a:p>
            <a:r>
              <a:rPr lang="en-GB" dirty="0"/>
              <a:t>Blockchain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29FDAF-23C6-4AC6-91A9-56E3E5662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Blockchain Technology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C637FE-A1DC-45BB-BAF1-1677DF212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68" y="1446283"/>
            <a:ext cx="5059401" cy="296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1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C58073-040B-4F5C-B6A9-7031C8CA4B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Distributed ledger</a:t>
            </a:r>
          </a:p>
          <a:p>
            <a:r>
              <a:rPr lang="en-GB" b="1" dirty="0"/>
              <a:t>Blockchain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29FDAF-23C6-4AC6-91A9-56E3E5662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Blockchain Technology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116D18E-5CA9-40B9-8D71-442399F8C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5" t="19043" r="8118" b="20734"/>
          <a:stretch/>
        </p:blipFill>
        <p:spPr>
          <a:xfrm>
            <a:off x="2918459" y="1429440"/>
            <a:ext cx="6093487" cy="2376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6AE7-638E-4FF0-8BDE-0BEB0998B7B5}"/>
              </a:ext>
            </a:extLst>
          </p:cNvPr>
          <p:cNvSpPr txBox="1"/>
          <p:nvPr/>
        </p:nvSpPr>
        <p:spPr>
          <a:xfrm>
            <a:off x="3554319" y="3672302"/>
            <a:ext cx="374142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" dirty="0"/>
              <a:t>https://www.slideshare.net/AmazonWebServices/exploring-blockchain-technology-risks-and-emerging-trends-arc313-reinvent-2017</a:t>
            </a:r>
          </a:p>
        </p:txBody>
      </p:sp>
    </p:spTree>
    <p:extLst>
      <p:ext uri="{BB962C8B-B14F-4D97-AF65-F5344CB8AC3E}">
        <p14:creationId xmlns:p14="http://schemas.microsoft.com/office/powerpoint/2010/main" val="374272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C56EC0-6E6C-4797-BFBF-83B25A4C2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Blockchain technology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D1A8BDF6-7B4E-4D9F-B9DA-6192CA3BE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913" y="1522750"/>
            <a:ext cx="6596743" cy="261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0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29FDAF-23C6-4AC6-91A9-56E3E5662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studies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92B2AFF-0D18-45F1-A069-2C828D8A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025"/>
            <a:ext cx="9141964" cy="37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58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29FDAF-23C6-4AC6-91A9-56E3E5662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studies</a:t>
            </a:r>
          </a:p>
        </p:txBody>
      </p:sp>
      <p:pic>
        <p:nvPicPr>
          <p:cNvPr id="6" name="Picture 5" descr="A close up of a horse&#10;&#10;Description automatically generated">
            <a:extLst>
              <a:ext uri="{FF2B5EF4-FFF2-40B4-BE49-F238E27FC236}">
                <a16:creationId xmlns:a16="http://schemas.microsoft.com/office/drawing/2014/main" id="{9AB5751F-D442-4478-B3B2-F3CF7321B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525" y="304799"/>
            <a:ext cx="2513034" cy="3713843"/>
          </a:xfrm>
          <a:prstGeom prst="rect">
            <a:avLst/>
          </a:prstGeom>
        </p:spPr>
      </p:pic>
      <p:pic>
        <p:nvPicPr>
          <p:cNvPr id="8" name="Picture 7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63EC5C90-C548-425F-AA76-7811D1618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93" t="14987" r="15397" b="15519"/>
          <a:stretch/>
        </p:blipFill>
        <p:spPr>
          <a:xfrm>
            <a:off x="444744" y="971127"/>
            <a:ext cx="5796399" cy="326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10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0A9F26-137A-4A4A-93ED-2113AC982268}"/>
              </a:ext>
            </a:extLst>
          </p:cNvPr>
          <p:cNvSpPr/>
          <p:nvPr/>
        </p:nvSpPr>
        <p:spPr>
          <a:xfrm>
            <a:off x="0" y="4026195"/>
            <a:ext cx="9144000" cy="6521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6B3F95-DE93-4A57-994D-33DF1E96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Image result for provenance.org blockchain">
            <a:hlinkClick r:id="rId2"/>
            <a:extLst>
              <a:ext uri="{FF2B5EF4-FFF2-40B4-BE49-F238E27FC236}">
                <a16:creationId xmlns:a16="http://schemas.microsoft.com/office/drawing/2014/main" id="{3B4D2E5A-9989-4249-82D0-8AE4F812B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11" y="18187"/>
            <a:ext cx="8542189" cy="512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8F7CA2-60D0-4DAD-9D8B-AB545E949074}"/>
              </a:ext>
            </a:extLst>
          </p:cNvPr>
          <p:cNvSpPr txBox="1"/>
          <p:nvPr/>
        </p:nvSpPr>
        <p:spPr>
          <a:xfrm>
            <a:off x="7111321" y="40305"/>
            <a:ext cx="178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Provenance.org</a:t>
            </a:r>
          </a:p>
        </p:txBody>
      </p:sp>
    </p:spTree>
    <p:extLst>
      <p:ext uri="{BB962C8B-B14F-4D97-AF65-F5344CB8AC3E}">
        <p14:creationId xmlns:p14="http://schemas.microsoft.com/office/powerpoint/2010/main" val="624077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B56B0C7-F17E-4DDE-B748-F1253043B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98373"/>
            <a:ext cx="9821384" cy="729720"/>
          </a:xfrm>
        </p:spPr>
        <p:txBody>
          <a:bodyPr>
            <a:normAutofit/>
          </a:bodyPr>
          <a:lstStyle/>
          <a:p>
            <a:r>
              <a:rPr lang="en-GB" dirty="0"/>
              <a:t>The Value of Brand Britain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FDF86B-FC67-4D7D-A6B9-D3EEA89BCE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8110"/>
          <a:stretch/>
        </p:blipFill>
        <p:spPr>
          <a:xfrm>
            <a:off x="198946" y="740229"/>
            <a:ext cx="6672960" cy="36051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F8F093-7D35-4673-A7BB-E0CA336EA3D3}"/>
              </a:ext>
            </a:extLst>
          </p:cNvPr>
          <p:cNvSpPr txBox="1"/>
          <p:nvPr/>
        </p:nvSpPr>
        <p:spPr>
          <a:xfrm>
            <a:off x="836026" y="844520"/>
            <a:ext cx="6689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Report on the EU Customs enforcement of Intellectual property rights: Results at the EU border, 2017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C634CF-780C-4CC7-B157-AB744C794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590" y="1253283"/>
            <a:ext cx="1451545" cy="10287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7C5C6A0-F366-4518-A166-8CF68F0FD0E6}"/>
              </a:ext>
            </a:extLst>
          </p:cNvPr>
          <p:cNvSpPr/>
          <p:nvPr/>
        </p:nvSpPr>
        <p:spPr>
          <a:xfrm>
            <a:off x="7053943" y="1312979"/>
            <a:ext cx="1763485" cy="181373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A0AB11-4F6A-4152-8E67-946290A029C2}"/>
              </a:ext>
            </a:extLst>
          </p:cNvPr>
          <p:cNvSpPr txBox="1"/>
          <p:nvPr/>
        </p:nvSpPr>
        <p:spPr>
          <a:xfrm>
            <a:off x="7343523" y="1619681"/>
            <a:ext cx="1291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Food Fraud costs £1.17bn in the UK</a:t>
            </a:r>
          </a:p>
        </p:txBody>
      </p:sp>
      <p:pic>
        <p:nvPicPr>
          <p:cNvPr id="1026" name="Picture 2" descr="Image result for FSS food standards scotland">
            <a:extLst>
              <a:ext uri="{FF2B5EF4-FFF2-40B4-BE49-F238E27FC236}">
                <a16:creationId xmlns:a16="http://schemas.microsoft.com/office/drawing/2014/main" id="{5C324FFC-7168-42FE-AE91-85DC931A0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704" y="2920039"/>
            <a:ext cx="1663724" cy="166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1C68DD-AC73-470E-8209-9CC11E63693E}"/>
              </a:ext>
            </a:extLst>
          </p:cNvPr>
          <p:cNvSpPr/>
          <p:nvPr/>
        </p:nvSpPr>
        <p:spPr>
          <a:xfrm>
            <a:off x="575284" y="958820"/>
            <a:ext cx="177191" cy="311788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EB485D-EEC0-4DAE-B47A-492A65B8F098}"/>
              </a:ext>
            </a:extLst>
          </p:cNvPr>
          <p:cNvSpPr/>
          <p:nvPr/>
        </p:nvSpPr>
        <p:spPr>
          <a:xfrm>
            <a:off x="2927959" y="3257550"/>
            <a:ext cx="177191" cy="97155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5F7D40-54D5-4D5B-A1B8-0CF1F84115C2}"/>
              </a:ext>
            </a:extLst>
          </p:cNvPr>
          <p:cNvSpPr/>
          <p:nvPr/>
        </p:nvSpPr>
        <p:spPr>
          <a:xfrm>
            <a:off x="4785334" y="3267075"/>
            <a:ext cx="177191" cy="97155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111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37460A-F5F2-4E5C-B2BE-DE5817DC56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9600" y="1322494"/>
            <a:ext cx="4529877" cy="3039268"/>
          </a:xfrm>
        </p:spPr>
        <p:txBody>
          <a:bodyPr>
            <a:normAutofit/>
          </a:bodyPr>
          <a:lstStyle/>
          <a:p>
            <a:r>
              <a:rPr lang="en-GB" sz="2800" dirty="0"/>
              <a:t>Limitations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Linkage with physical flows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Platform choice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Computing power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Early-development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High-trust supply chains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CFE9B2-F33A-4102-A146-6030A4CB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Strengths and Limitations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8C9F1FE-A7D5-4106-814F-08F73C7AACE1}"/>
              </a:ext>
            </a:extLst>
          </p:cNvPr>
          <p:cNvSpPr txBox="1">
            <a:spLocks/>
          </p:cNvSpPr>
          <p:nvPr/>
        </p:nvSpPr>
        <p:spPr>
          <a:xfrm>
            <a:off x="91440" y="1322494"/>
            <a:ext cx="4529877" cy="30392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DB4505"/>
              </a:buClr>
              <a:buFont typeface="Arial"/>
              <a:buChar char="•"/>
              <a:defRPr sz="2200" kern="1200" spc="-100">
                <a:solidFill>
                  <a:srgbClr val="63666B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rgbClr val="DB4505"/>
              </a:buClr>
              <a:buFont typeface="Wingdings" charset="2"/>
              <a:buAutoNum type="arabicPlain"/>
              <a:defRPr sz="2200" b="0" i="0" kern="1200" spc="-100">
                <a:solidFill>
                  <a:srgbClr val="63666B"/>
                </a:solidFill>
                <a:latin typeface="Calibri Light"/>
                <a:ea typeface="+mn-ea"/>
                <a:cs typeface="Calibri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Advantages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Transparency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Tamper-proof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Cost-efficiency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Integration with current tools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Promotes Trust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9944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702" y="409183"/>
            <a:ext cx="4868335" cy="9793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dirty="0"/>
              <a:t>Skills mapping</a:t>
            </a: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5765463" y="0"/>
            <a:ext cx="3387003" cy="4072467"/>
          </a:xfrm>
          <a:custGeom>
            <a:avLst/>
            <a:gdLst>
              <a:gd name="T0" fmla="*/ 0 w 473"/>
              <a:gd name="T1" fmla="*/ 0 h 569"/>
              <a:gd name="T2" fmla="*/ 110 w 473"/>
              <a:gd name="T3" fmla="*/ 550 h 569"/>
              <a:gd name="T4" fmla="*/ 134 w 473"/>
              <a:gd name="T5" fmla="*/ 569 h 569"/>
              <a:gd name="T6" fmla="*/ 473 w 473"/>
              <a:gd name="T7" fmla="*/ 557 h 569"/>
              <a:gd name="T8" fmla="*/ 473 w 473"/>
              <a:gd name="T9" fmla="*/ 0 h 569"/>
              <a:gd name="T10" fmla="*/ 0 w 473"/>
              <a:gd name="T11" fmla="*/ 0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3" h="569">
                <a:moveTo>
                  <a:pt x="0" y="0"/>
                </a:moveTo>
                <a:cubicBezTo>
                  <a:pt x="110" y="550"/>
                  <a:pt x="110" y="550"/>
                  <a:pt x="110" y="550"/>
                </a:cubicBezTo>
                <a:cubicBezTo>
                  <a:pt x="110" y="550"/>
                  <a:pt x="114" y="569"/>
                  <a:pt x="134" y="569"/>
                </a:cubicBezTo>
                <a:cubicBezTo>
                  <a:pt x="473" y="557"/>
                  <a:pt x="473" y="557"/>
                  <a:pt x="473" y="557"/>
                </a:cubicBezTo>
                <a:cubicBezTo>
                  <a:pt x="473" y="0"/>
                  <a:pt x="473" y="0"/>
                  <a:pt x="473" y="0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9590" r="-7959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2" descr="Image result for scotland map outline">
            <a:extLst>
              <a:ext uri="{FF2B5EF4-FFF2-40B4-BE49-F238E27FC236}">
                <a16:creationId xmlns:a16="http://schemas.microsoft.com/office/drawing/2014/main" id="{5B6C2F10-EBC7-4CB2-9B33-771B7C5F8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472" y="409183"/>
            <a:ext cx="2992132" cy="407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Marker">
            <a:extLst>
              <a:ext uri="{FF2B5EF4-FFF2-40B4-BE49-F238E27FC236}">
                <a16:creationId xmlns:a16="http://schemas.microsoft.com/office/drawing/2014/main" id="{7FB222C9-BFFF-4975-B867-0D43F5D64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33749" y="3129310"/>
            <a:ext cx="352425" cy="352425"/>
          </a:xfrm>
          <a:prstGeom prst="rect">
            <a:avLst/>
          </a:prstGeom>
        </p:spPr>
      </p:pic>
      <p:pic>
        <p:nvPicPr>
          <p:cNvPr id="16" name="Graphic 15" descr="Marker">
            <a:extLst>
              <a:ext uri="{FF2B5EF4-FFF2-40B4-BE49-F238E27FC236}">
                <a16:creationId xmlns:a16="http://schemas.microsoft.com/office/drawing/2014/main" id="{C18A64DA-1030-49D6-9A8A-B99591DD2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9474" y="3062635"/>
            <a:ext cx="352425" cy="352425"/>
          </a:xfrm>
          <a:prstGeom prst="rect">
            <a:avLst/>
          </a:prstGeom>
        </p:spPr>
      </p:pic>
      <p:pic>
        <p:nvPicPr>
          <p:cNvPr id="17" name="Graphic 16" descr="Marker">
            <a:extLst>
              <a:ext uri="{FF2B5EF4-FFF2-40B4-BE49-F238E27FC236}">
                <a16:creationId xmlns:a16="http://schemas.microsoft.com/office/drawing/2014/main" id="{0799CFDE-7506-4E19-A1F3-407651018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67074" y="3062635"/>
            <a:ext cx="352425" cy="352425"/>
          </a:xfrm>
          <a:prstGeom prst="rect">
            <a:avLst/>
          </a:prstGeom>
        </p:spPr>
      </p:pic>
      <p:pic>
        <p:nvPicPr>
          <p:cNvPr id="25" name="Graphic 24" descr="Marker">
            <a:extLst>
              <a:ext uri="{FF2B5EF4-FFF2-40B4-BE49-F238E27FC236}">
                <a16:creationId xmlns:a16="http://schemas.microsoft.com/office/drawing/2014/main" id="{361C7A52-3358-4DF9-A66D-B86B5B384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9929" y="3197890"/>
            <a:ext cx="352425" cy="352425"/>
          </a:xfrm>
          <a:prstGeom prst="rect">
            <a:avLst/>
          </a:prstGeom>
        </p:spPr>
      </p:pic>
      <p:pic>
        <p:nvPicPr>
          <p:cNvPr id="26" name="Graphic 25" descr="Marker">
            <a:extLst>
              <a:ext uri="{FF2B5EF4-FFF2-40B4-BE49-F238E27FC236}">
                <a16:creationId xmlns:a16="http://schemas.microsoft.com/office/drawing/2014/main" id="{CCA8CAEA-F357-411C-A4FD-D2D874C45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35654" y="3131215"/>
            <a:ext cx="352425" cy="352425"/>
          </a:xfrm>
          <a:prstGeom prst="rect">
            <a:avLst/>
          </a:prstGeom>
        </p:spPr>
      </p:pic>
      <p:pic>
        <p:nvPicPr>
          <p:cNvPr id="27" name="Graphic 26" descr="Marker">
            <a:extLst>
              <a:ext uri="{FF2B5EF4-FFF2-40B4-BE49-F238E27FC236}">
                <a16:creationId xmlns:a16="http://schemas.microsoft.com/office/drawing/2014/main" id="{68EB5B11-F68B-4BA6-91B9-A1FEBD7C1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83254" y="3131215"/>
            <a:ext cx="352425" cy="352425"/>
          </a:xfrm>
          <a:prstGeom prst="rect">
            <a:avLst/>
          </a:prstGeom>
        </p:spPr>
      </p:pic>
      <p:pic>
        <p:nvPicPr>
          <p:cNvPr id="28" name="Picture 2" descr="LogoMk7-Twitter (1).png">
            <a:extLst>
              <a:ext uri="{FF2B5EF4-FFF2-40B4-BE49-F238E27FC236}">
                <a16:creationId xmlns:a16="http://schemas.microsoft.com/office/drawing/2014/main" id="{B63F792F-1B99-404A-A923-4DD9A63B4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691" y="2693328"/>
            <a:ext cx="1108348" cy="1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Image result for arc-net">
            <a:extLst>
              <a:ext uri="{FF2B5EF4-FFF2-40B4-BE49-F238E27FC236}">
                <a16:creationId xmlns:a16="http://schemas.microsoft.com/office/drawing/2014/main" id="{5B919889-2D58-4512-BB30-C1F1732F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92" y="2894010"/>
            <a:ext cx="1108348" cy="39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Image result for edinburgh university">
            <a:extLst>
              <a:ext uri="{FF2B5EF4-FFF2-40B4-BE49-F238E27FC236}">
                <a16:creationId xmlns:a16="http://schemas.microsoft.com/office/drawing/2014/main" id="{774C7E6B-AADD-4D8B-AAC4-F6A4C20D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13" y="3523554"/>
            <a:ext cx="1245833" cy="29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Image result for edinburgh napier">
            <a:extLst>
              <a:ext uri="{FF2B5EF4-FFF2-40B4-BE49-F238E27FC236}">
                <a16:creationId xmlns:a16="http://schemas.microsoft.com/office/drawing/2014/main" id="{8D530151-6670-4188-8E6A-46A8A54A9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061" y="3846530"/>
            <a:ext cx="1268822" cy="32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Image result for blockpass identity lab">
            <a:extLst>
              <a:ext uri="{FF2B5EF4-FFF2-40B4-BE49-F238E27FC236}">
                <a16:creationId xmlns:a16="http://schemas.microsoft.com/office/drawing/2014/main" id="{240BA11B-F4F4-4274-936C-4CEEC9F69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00" y="2939627"/>
            <a:ext cx="1027507" cy="45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Image result for Spiritus partners">
            <a:extLst>
              <a:ext uri="{FF2B5EF4-FFF2-40B4-BE49-F238E27FC236}">
                <a16:creationId xmlns:a16="http://schemas.microsoft.com/office/drawing/2014/main" id="{1B5A72F4-9AA8-4651-8301-F8537455C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22" y="3369528"/>
            <a:ext cx="743589" cy="30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Image result for citizenticket">
            <a:extLst>
              <a:ext uri="{FF2B5EF4-FFF2-40B4-BE49-F238E27FC236}">
                <a16:creationId xmlns:a16="http://schemas.microsoft.com/office/drawing/2014/main" id="{CC516068-5F24-415C-9CAA-EF6854D5D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346" y="6470251"/>
            <a:ext cx="1323628" cy="35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F6C374C-3E42-461E-9E49-1ADF95BEF38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0901" y="3822118"/>
            <a:ext cx="775814" cy="18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14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Frequency  IDs (RFIDs)</a:t>
            </a:r>
          </a:p>
        </p:txBody>
      </p:sp>
    </p:spTree>
    <p:extLst>
      <p:ext uri="{BB962C8B-B14F-4D97-AF65-F5344CB8AC3E}">
        <p14:creationId xmlns:p14="http://schemas.microsoft.com/office/powerpoint/2010/main" val="1042931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0856B97-A3E6-43B8-B840-867A952E91C4}"/>
              </a:ext>
            </a:extLst>
          </p:cNvPr>
          <p:cNvSpPr/>
          <p:nvPr/>
        </p:nvSpPr>
        <p:spPr>
          <a:xfrm>
            <a:off x="3337236" y="4056742"/>
            <a:ext cx="1400629" cy="333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29FDAF-23C6-4AC6-91A9-56E3E5662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RFIDs and EIDs</a:t>
            </a:r>
          </a:p>
        </p:txBody>
      </p:sp>
      <p:pic>
        <p:nvPicPr>
          <p:cNvPr id="6" name="Picture 4" descr="Image result for RFID livestock">
            <a:extLst>
              <a:ext uri="{FF2B5EF4-FFF2-40B4-BE49-F238E27FC236}">
                <a16:creationId xmlns:a16="http://schemas.microsoft.com/office/drawing/2014/main" id="{4F1445EA-648F-4010-AD5F-28FAD834B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056" y="162208"/>
            <a:ext cx="5130800" cy="230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D90ADF46-0989-450F-A79D-F57BEC51C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20324"/>
            <a:ext cx="3951478" cy="2370887"/>
          </a:xfrm>
          <a:prstGeom prst="rect">
            <a:avLst/>
          </a:prstGeom>
        </p:spPr>
      </p:pic>
      <p:pic>
        <p:nvPicPr>
          <p:cNvPr id="9" name="Picture 2" descr="Image result for RFID livestock">
            <a:extLst>
              <a:ext uri="{FF2B5EF4-FFF2-40B4-BE49-F238E27FC236}">
                <a16:creationId xmlns:a16="http://schemas.microsoft.com/office/drawing/2014/main" id="{AAF9505F-5F2B-4515-8C0F-A001A84FB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622" y="2673587"/>
            <a:ext cx="5020378" cy="232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AE973A-6ADA-46A8-A0E7-C17CCE74A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58" y="1064515"/>
            <a:ext cx="1852613" cy="12930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32E1A5-98A8-486C-AB38-E4BE8AC03789}"/>
              </a:ext>
            </a:extLst>
          </p:cNvPr>
          <p:cNvSpPr txBox="1"/>
          <p:nvPr/>
        </p:nvSpPr>
        <p:spPr>
          <a:xfrm>
            <a:off x="6406456" y="2417674"/>
            <a:ext cx="46883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/>
              <a:t>Awad</a:t>
            </a:r>
            <a:r>
              <a:rPr lang="en-GB" sz="900" dirty="0"/>
              <a:t> 2016 in Computers and Electronics in Agriculture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18C0FA-497A-48D6-8E31-436491649A05}"/>
              </a:ext>
            </a:extLst>
          </p:cNvPr>
          <p:cNvSpPr txBox="1"/>
          <p:nvPr/>
        </p:nvSpPr>
        <p:spPr>
          <a:xfrm>
            <a:off x="5058021" y="4903973"/>
            <a:ext cx="391383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/>
              <a:t>http://www.aleis.com/industrial/multi-read-systems-5002V-5006V/multi-read-systems-5002v-5006v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919A3F-DDCA-42B7-B944-82B32B49E684}"/>
              </a:ext>
            </a:extLst>
          </p:cNvPr>
          <p:cNvSpPr txBox="1"/>
          <p:nvPr/>
        </p:nvSpPr>
        <p:spPr>
          <a:xfrm>
            <a:off x="767659" y="4970595"/>
            <a:ext cx="24835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/>
              <a:t>Porphyre</a:t>
            </a:r>
            <a:r>
              <a:rPr lang="en-GB" sz="900" dirty="0"/>
              <a:t> et al  2014 in BMC Veterinary Research</a:t>
            </a:r>
          </a:p>
        </p:txBody>
      </p:sp>
    </p:spTree>
    <p:extLst>
      <p:ext uri="{BB962C8B-B14F-4D97-AF65-F5344CB8AC3E}">
        <p14:creationId xmlns:p14="http://schemas.microsoft.com/office/powerpoint/2010/main" val="4288191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37460A-F5F2-4E5C-B2BE-DE5817DC56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9600" y="1322494"/>
            <a:ext cx="4529877" cy="3039268"/>
          </a:xfrm>
        </p:spPr>
        <p:txBody>
          <a:bodyPr>
            <a:normAutofit/>
          </a:bodyPr>
          <a:lstStyle/>
          <a:p>
            <a:r>
              <a:rPr lang="en-GB" sz="2800" dirty="0"/>
              <a:t>Limitations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Limited information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Not Farm-to-Fork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Not intrinsic to the product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/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CFE9B2-F33A-4102-A146-6030A4CB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Strengths and Limitations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8C9F1FE-A7D5-4106-814F-08F73C7AACE1}"/>
              </a:ext>
            </a:extLst>
          </p:cNvPr>
          <p:cNvSpPr txBox="1">
            <a:spLocks/>
          </p:cNvSpPr>
          <p:nvPr/>
        </p:nvSpPr>
        <p:spPr>
          <a:xfrm>
            <a:off x="91440" y="1322494"/>
            <a:ext cx="4529877" cy="30392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DB4505"/>
              </a:buClr>
              <a:buFont typeface="Arial"/>
              <a:buChar char="•"/>
              <a:defRPr sz="2200" kern="1200" spc="-100">
                <a:solidFill>
                  <a:srgbClr val="63666B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Clr>
                <a:srgbClr val="DB4505"/>
              </a:buClr>
              <a:buFont typeface="Wingdings" charset="2"/>
              <a:buAutoNum type="arabicPlain"/>
              <a:defRPr sz="2200" b="0" i="0" kern="1200" spc="-100">
                <a:solidFill>
                  <a:srgbClr val="63666B"/>
                </a:solidFill>
                <a:latin typeface="Calibri Light"/>
                <a:ea typeface="+mn-ea"/>
                <a:cs typeface="Calibri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Advantages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Link between EIDs and animals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Ease of use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400" dirty="0"/>
              <a:t>Already established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591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solutions</a:t>
            </a:r>
          </a:p>
        </p:txBody>
      </p:sp>
    </p:spTree>
    <p:extLst>
      <p:ext uri="{BB962C8B-B14F-4D97-AF65-F5344CB8AC3E}">
        <p14:creationId xmlns:p14="http://schemas.microsoft.com/office/powerpoint/2010/main" val="3383832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73DD27-DB8C-4CF6-95E7-CED99DB8B8FA}"/>
              </a:ext>
            </a:extLst>
          </p:cNvPr>
          <p:cNvSpPr/>
          <p:nvPr/>
        </p:nvSpPr>
        <p:spPr>
          <a:xfrm>
            <a:off x="217719" y="1337733"/>
            <a:ext cx="2719692" cy="28105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C9155AF-45CE-40DC-8E8F-8B990B595C28}"/>
              </a:ext>
            </a:extLst>
          </p:cNvPr>
          <p:cNvSpPr/>
          <p:nvPr/>
        </p:nvSpPr>
        <p:spPr>
          <a:xfrm>
            <a:off x="6214732" y="1302499"/>
            <a:ext cx="2719692" cy="28105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FAD0A40-23C0-41B4-ACF7-FB0A988B086A}"/>
              </a:ext>
            </a:extLst>
          </p:cNvPr>
          <p:cNvSpPr/>
          <p:nvPr/>
        </p:nvSpPr>
        <p:spPr>
          <a:xfrm>
            <a:off x="3217980" y="1335287"/>
            <a:ext cx="2719692" cy="28105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CFE9B2-F33A-4102-A146-6030A4CB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Technologies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7CC4BA-E2E9-47F1-8520-D99F4510A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40" y="2312845"/>
            <a:ext cx="1420491" cy="1383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C65E35-B19F-4E70-BB20-E4F25DEB2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55" y="2312845"/>
            <a:ext cx="1326152" cy="13839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606F8B-F3C8-4CB3-AAAB-BB5291AA6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220" y="2203409"/>
            <a:ext cx="1420491" cy="1377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734F6B-C7F7-4BD0-913A-FC4EE0054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517" y="2203408"/>
            <a:ext cx="1420491" cy="13778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744ED9C-AE5A-4955-8FFF-EB20F7231737}"/>
              </a:ext>
            </a:extLst>
          </p:cNvPr>
          <p:cNvSpPr txBox="1"/>
          <p:nvPr/>
        </p:nvSpPr>
        <p:spPr>
          <a:xfrm>
            <a:off x="391022" y="1502229"/>
            <a:ext cx="237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Authenticity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36A185-780C-43B9-89E0-D5980B5EC2F1}"/>
              </a:ext>
            </a:extLst>
          </p:cNvPr>
          <p:cNvSpPr txBox="1"/>
          <p:nvPr/>
        </p:nvSpPr>
        <p:spPr>
          <a:xfrm>
            <a:off x="3373708" y="1491344"/>
            <a:ext cx="237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Provenance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87603B-D298-4F85-B074-A402A8CF90FB}"/>
              </a:ext>
            </a:extLst>
          </p:cNvPr>
          <p:cNvSpPr txBox="1"/>
          <p:nvPr/>
        </p:nvSpPr>
        <p:spPr>
          <a:xfrm>
            <a:off x="6371550" y="1491344"/>
            <a:ext cx="237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Traceability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4F75DD-CBC1-4B39-B6C5-B2430973253F}"/>
              </a:ext>
            </a:extLst>
          </p:cNvPr>
          <p:cNvSpPr txBox="1"/>
          <p:nvPr/>
        </p:nvSpPr>
        <p:spPr>
          <a:xfrm>
            <a:off x="391022" y="3696757"/>
            <a:ext cx="2373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Genetic markers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1E1B19-285A-4C39-A2C3-9E3A7C216583}"/>
              </a:ext>
            </a:extLst>
          </p:cNvPr>
          <p:cNvSpPr txBox="1"/>
          <p:nvPr/>
        </p:nvSpPr>
        <p:spPr>
          <a:xfrm>
            <a:off x="3385457" y="3743707"/>
            <a:ext cx="2373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Isotope ratio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9C473D-DCEA-4CC3-B37B-1EFD4FD77866}"/>
              </a:ext>
            </a:extLst>
          </p:cNvPr>
          <p:cNvSpPr txBox="1"/>
          <p:nvPr/>
        </p:nvSpPr>
        <p:spPr>
          <a:xfrm>
            <a:off x="6393742" y="3684893"/>
            <a:ext cx="2373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BCT, RFIDs and EIDs</a:t>
            </a:r>
          </a:p>
        </p:txBody>
      </p:sp>
    </p:spTree>
    <p:extLst>
      <p:ext uri="{BB962C8B-B14F-4D97-AF65-F5344CB8AC3E}">
        <p14:creationId xmlns:p14="http://schemas.microsoft.com/office/powerpoint/2010/main" val="3176623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A6F0AE-DECE-40C8-9E60-C5A9E5485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531" y="2894845"/>
            <a:ext cx="5130801" cy="1234017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“The whole is greater than the sum of its parts.” </a:t>
            </a:r>
          </a:p>
          <a:p>
            <a:pPr marL="0" indent="0">
              <a:buNone/>
            </a:pPr>
            <a:br>
              <a:rPr lang="en-GB" dirty="0"/>
            </a:br>
            <a:r>
              <a:rPr lang="en-GB" dirty="0"/>
              <a:t>― Aristotle </a:t>
            </a:r>
          </a:p>
        </p:txBody>
      </p:sp>
      <p:pic>
        <p:nvPicPr>
          <p:cNvPr id="6" name="Picture 5" descr="A close up of a person&#10;&#10;Description automatically generated">
            <a:extLst>
              <a:ext uri="{FF2B5EF4-FFF2-40B4-BE49-F238E27FC236}">
                <a16:creationId xmlns:a16="http://schemas.microsoft.com/office/drawing/2014/main" id="{32E10443-282D-43F6-91EE-06804A0F4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006" y="607652"/>
            <a:ext cx="1227668" cy="1641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F8F8E9-998C-4F43-9760-9909CEBD3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086" y="1109776"/>
            <a:ext cx="3189767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13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8E05A9C-F055-40D0-A19B-3FE585425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63" y="391885"/>
            <a:ext cx="7989780" cy="379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79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519E3-B5D0-4A0A-8D2F-71F7EB74E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59" y="63052"/>
            <a:ext cx="7423882" cy="420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80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0F1336-DE19-4D83-B8FC-D6DF1CFF8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Scope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C002BA8-A692-490C-90C1-76188ED2BEA3}"/>
              </a:ext>
            </a:extLst>
          </p:cNvPr>
          <p:cNvSpPr/>
          <p:nvPr/>
        </p:nvSpPr>
        <p:spPr>
          <a:xfrm>
            <a:off x="3622328" y="816451"/>
            <a:ext cx="1821711" cy="1842977"/>
          </a:xfrm>
          <a:prstGeom prst="ellipse">
            <a:avLst/>
          </a:prstGeom>
          <a:solidFill>
            <a:srgbClr val="00B05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F809647-9EC1-4FC1-A21B-4C02A7659865}"/>
              </a:ext>
            </a:extLst>
          </p:cNvPr>
          <p:cNvSpPr/>
          <p:nvPr/>
        </p:nvSpPr>
        <p:spPr>
          <a:xfrm>
            <a:off x="4256738" y="1653805"/>
            <a:ext cx="1821711" cy="1842977"/>
          </a:xfrm>
          <a:prstGeom prst="ellipse">
            <a:avLst/>
          </a:prstGeom>
          <a:solidFill>
            <a:srgbClr val="00B05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1DB703-E49E-4CF6-B529-E489907A2D19}"/>
              </a:ext>
            </a:extLst>
          </p:cNvPr>
          <p:cNvSpPr/>
          <p:nvPr/>
        </p:nvSpPr>
        <p:spPr>
          <a:xfrm>
            <a:off x="2987918" y="1653805"/>
            <a:ext cx="1821711" cy="1842977"/>
          </a:xfrm>
          <a:prstGeom prst="ellipse">
            <a:avLst/>
          </a:prstGeom>
          <a:solidFill>
            <a:srgbClr val="00B05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C767D8-3A48-4E90-A512-7523BFF92345}"/>
              </a:ext>
            </a:extLst>
          </p:cNvPr>
          <p:cNvSpPr txBox="1"/>
          <p:nvPr/>
        </p:nvSpPr>
        <p:spPr>
          <a:xfrm>
            <a:off x="3849380" y="1248801"/>
            <a:ext cx="150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Authenticity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513ABE-10BC-4F21-BF60-C416C84E2184}"/>
              </a:ext>
            </a:extLst>
          </p:cNvPr>
          <p:cNvSpPr txBox="1"/>
          <p:nvPr/>
        </p:nvSpPr>
        <p:spPr>
          <a:xfrm>
            <a:off x="4790894" y="2524494"/>
            <a:ext cx="150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Traceability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4A497-5BE0-4833-8E09-9974BE532E6E}"/>
              </a:ext>
            </a:extLst>
          </p:cNvPr>
          <p:cNvSpPr txBox="1"/>
          <p:nvPr/>
        </p:nvSpPr>
        <p:spPr>
          <a:xfrm>
            <a:off x="3052388" y="2473261"/>
            <a:ext cx="150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Provenance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0E9DE8-62F2-4A79-AD09-8BCAF4583B6B}"/>
              </a:ext>
            </a:extLst>
          </p:cNvPr>
          <p:cNvSpPr/>
          <p:nvPr/>
        </p:nvSpPr>
        <p:spPr>
          <a:xfrm>
            <a:off x="3849380" y="2963322"/>
            <a:ext cx="1337200" cy="1346213"/>
          </a:xfrm>
          <a:prstGeom prst="ellipse">
            <a:avLst/>
          </a:prstGeom>
          <a:solidFill>
            <a:schemeClr val="accent2">
              <a:lumMod val="5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5AD6E-3029-4C86-A0DA-5BBCA0782E28}"/>
              </a:ext>
            </a:extLst>
          </p:cNvPr>
          <p:cNvSpPr txBox="1"/>
          <p:nvPr/>
        </p:nvSpPr>
        <p:spPr>
          <a:xfrm>
            <a:off x="5088897" y="1260945"/>
            <a:ext cx="150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Safety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115D1A-F293-4ED9-A115-BF79AD5926DC}"/>
              </a:ext>
            </a:extLst>
          </p:cNvPr>
          <p:cNvSpPr txBox="1"/>
          <p:nvPr/>
        </p:nvSpPr>
        <p:spPr>
          <a:xfrm>
            <a:off x="4561874" y="343907"/>
            <a:ext cx="150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Integrity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D5992B-32A7-40BB-8507-000F67930FE1}"/>
              </a:ext>
            </a:extLst>
          </p:cNvPr>
          <p:cNvSpPr txBox="1"/>
          <p:nvPr/>
        </p:nvSpPr>
        <p:spPr>
          <a:xfrm>
            <a:off x="3925186" y="3454544"/>
            <a:ext cx="150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Legislation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79EBB1-533E-4B57-B652-71DF155D4A79}"/>
              </a:ext>
            </a:extLst>
          </p:cNvPr>
          <p:cNvSpPr/>
          <p:nvPr/>
        </p:nvSpPr>
        <p:spPr>
          <a:xfrm>
            <a:off x="2579386" y="807959"/>
            <a:ext cx="1337200" cy="1346213"/>
          </a:xfrm>
          <a:prstGeom prst="ellipse">
            <a:avLst/>
          </a:prstGeom>
          <a:solidFill>
            <a:schemeClr val="accent2">
              <a:lumMod val="5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B1B021-D83D-46FB-B896-BB04C06D7852}"/>
              </a:ext>
            </a:extLst>
          </p:cNvPr>
          <p:cNvSpPr txBox="1"/>
          <p:nvPr/>
        </p:nvSpPr>
        <p:spPr>
          <a:xfrm>
            <a:off x="2446363" y="1290591"/>
            <a:ext cx="150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Fraud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C544434-E863-4BE0-9B66-6DDCFF038881}"/>
              </a:ext>
            </a:extLst>
          </p:cNvPr>
          <p:cNvSpPr/>
          <p:nvPr/>
        </p:nvSpPr>
        <p:spPr>
          <a:xfrm>
            <a:off x="5132852" y="764528"/>
            <a:ext cx="1337200" cy="1346213"/>
          </a:xfrm>
          <a:prstGeom prst="ellipse">
            <a:avLst/>
          </a:prstGeom>
          <a:solidFill>
            <a:schemeClr val="accent2">
              <a:lumMod val="5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F2A404-DF67-4EE2-A3D1-578498A30469}"/>
              </a:ext>
            </a:extLst>
          </p:cNvPr>
          <p:cNvSpPr/>
          <p:nvPr/>
        </p:nvSpPr>
        <p:spPr>
          <a:xfrm>
            <a:off x="3258181" y="23689"/>
            <a:ext cx="1337200" cy="1346213"/>
          </a:xfrm>
          <a:prstGeom prst="ellipse">
            <a:avLst/>
          </a:prstGeom>
          <a:solidFill>
            <a:schemeClr val="accent2">
              <a:lumMod val="5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58A662-43F2-4102-9AAE-A50C40CF5D21}"/>
              </a:ext>
            </a:extLst>
          </p:cNvPr>
          <p:cNvSpPr txBox="1"/>
          <p:nvPr/>
        </p:nvSpPr>
        <p:spPr>
          <a:xfrm>
            <a:off x="3144030" y="492413"/>
            <a:ext cx="150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Quality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2250050-161D-4187-AF2C-C17C2EFB466C}"/>
              </a:ext>
            </a:extLst>
          </p:cNvPr>
          <p:cNvSpPr/>
          <p:nvPr/>
        </p:nvSpPr>
        <p:spPr>
          <a:xfrm>
            <a:off x="4309745" y="-6283"/>
            <a:ext cx="1337200" cy="1346213"/>
          </a:xfrm>
          <a:prstGeom prst="ellipse">
            <a:avLst/>
          </a:prstGeom>
          <a:solidFill>
            <a:schemeClr val="accent2">
              <a:lumMod val="5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54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6" grpId="0"/>
      <p:bldP spid="17" grpId="0" animBg="1"/>
      <p:bldP spid="18" grpId="0"/>
      <p:bldP spid="19" grpId="0" animBg="1"/>
      <p:bldP spid="20" grpId="0" animBg="1"/>
      <p:bldP spid="21" grpId="0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E12EFD-2701-4DD2-A29D-D5AC071F2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93" y="59267"/>
            <a:ext cx="7437813" cy="416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825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702" y="409183"/>
            <a:ext cx="4868335" cy="9793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dirty="0"/>
              <a:t>Future</a:t>
            </a: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5765463" y="0"/>
            <a:ext cx="3387003" cy="4072467"/>
          </a:xfrm>
          <a:custGeom>
            <a:avLst/>
            <a:gdLst>
              <a:gd name="T0" fmla="*/ 0 w 473"/>
              <a:gd name="T1" fmla="*/ 0 h 569"/>
              <a:gd name="T2" fmla="*/ 110 w 473"/>
              <a:gd name="T3" fmla="*/ 550 h 569"/>
              <a:gd name="T4" fmla="*/ 134 w 473"/>
              <a:gd name="T5" fmla="*/ 569 h 569"/>
              <a:gd name="T6" fmla="*/ 473 w 473"/>
              <a:gd name="T7" fmla="*/ 557 h 569"/>
              <a:gd name="T8" fmla="*/ 473 w 473"/>
              <a:gd name="T9" fmla="*/ 0 h 569"/>
              <a:gd name="T10" fmla="*/ 0 w 473"/>
              <a:gd name="T11" fmla="*/ 0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3" h="569">
                <a:moveTo>
                  <a:pt x="0" y="0"/>
                </a:moveTo>
                <a:cubicBezTo>
                  <a:pt x="110" y="550"/>
                  <a:pt x="110" y="550"/>
                  <a:pt x="110" y="550"/>
                </a:cubicBezTo>
                <a:cubicBezTo>
                  <a:pt x="110" y="550"/>
                  <a:pt x="114" y="569"/>
                  <a:pt x="134" y="569"/>
                </a:cubicBezTo>
                <a:cubicBezTo>
                  <a:pt x="473" y="557"/>
                  <a:pt x="473" y="557"/>
                  <a:pt x="473" y="557"/>
                </a:cubicBezTo>
                <a:cubicBezTo>
                  <a:pt x="473" y="0"/>
                  <a:pt x="473" y="0"/>
                  <a:pt x="473" y="0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3724" r="-71722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4" name="Picture 16" descr="Image result for citizenticket">
            <a:extLst>
              <a:ext uri="{FF2B5EF4-FFF2-40B4-BE49-F238E27FC236}">
                <a16:creationId xmlns:a16="http://schemas.microsoft.com/office/drawing/2014/main" id="{CC516068-5F24-415C-9CAA-EF6854D5D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346" y="6470251"/>
            <a:ext cx="1323628" cy="35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01991F3-CB5A-4AA4-AB80-42FD03848A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260" y="1071033"/>
            <a:ext cx="5791539" cy="3170499"/>
          </a:xfrm>
        </p:spPr>
        <p:txBody>
          <a:bodyPr>
            <a:normAutofit fontScale="62500" lnSpcReduction="20000"/>
          </a:bodyPr>
          <a:lstStyle/>
          <a:p>
            <a:r>
              <a:rPr lang="en-GB" sz="2800" dirty="0"/>
              <a:t>Scottish Salmon traceability demonstration project</a:t>
            </a:r>
          </a:p>
          <a:p>
            <a:endParaRPr lang="en-GB" sz="2800" dirty="0"/>
          </a:p>
          <a:p>
            <a:r>
              <a:rPr lang="en-GB" sz="2800" dirty="0"/>
              <a:t>Beef traceability demonstration project</a:t>
            </a:r>
          </a:p>
          <a:p>
            <a:endParaRPr lang="en-GB" sz="2800" dirty="0"/>
          </a:p>
          <a:p>
            <a:r>
              <a:rPr lang="en-GB" sz="2800" dirty="0"/>
              <a:t>Alternative project</a:t>
            </a:r>
          </a:p>
          <a:p>
            <a:endParaRPr lang="en-GB" sz="2800" dirty="0"/>
          </a:p>
          <a:p>
            <a:r>
              <a:rPr lang="en-GB" sz="2800" dirty="0"/>
              <a:t>Further research/observation</a:t>
            </a:r>
          </a:p>
          <a:p>
            <a:endParaRPr lang="en-GB" sz="2800" dirty="0"/>
          </a:p>
          <a:p>
            <a:r>
              <a:rPr lang="en-GB" sz="2800" dirty="0"/>
              <a:t>Greater scope</a:t>
            </a:r>
          </a:p>
          <a:p>
            <a:endParaRPr lang="en-GB" sz="2800" dirty="0"/>
          </a:p>
          <a:p>
            <a:r>
              <a:rPr lang="en-GB" sz="2800" dirty="0"/>
              <a:t>Development of Networks</a:t>
            </a:r>
          </a:p>
        </p:txBody>
      </p:sp>
    </p:spTree>
    <p:extLst>
      <p:ext uri="{BB962C8B-B14F-4D97-AF65-F5344CB8AC3E}">
        <p14:creationId xmlns:p14="http://schemas.microsoft.com/office/powerpoint/2010/main" val="8992862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560" y="241500"/>
            <a:ext cx="7336371" cy="2808815"/>
          </a:xfrm>
        </p:spPr>
        <p:txBody>
          <a:bodyPr/>
          <a:lstStyle/>
          <a:p>
            <a:r>
              <a:rPr lang="en-US" sz="6600" dirty="0"/>
              <a:t>Thank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964267" y="3593571"/>
            <a:ext cx="1490133" cy="466725"/>
          </a:xfrm>
        </p:spPr>
        <p:txBody>
          <a:bodyPr/>
          <a:lstStyle/>
          <a:p>
            <a:r>
              <a:rPr lang="en-US" dirty="0" err="1"/>
              <a:t>sefari.scot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639312" y="3593571"/>
            <a:ext cx="1847087" cy="466725"/>
          </a:xfrm>
        </p:spPr>
        <p:txBody>
          <a:bodyPr/>
          <a:lstStyle/>
          <a:p>
            <a:r>
              <a:rPr lang="en-US" dirty="0" err="1"/>
              <a:t>info@sefari.scot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655732" y="3594630"/>
            <a:ext cx="1507066" cy="466725"/>
          </a:xfrm>
        </p:spPr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SEFARIscot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00782D-1FA5-4C76-9CFC-1C146B36861C}"/>
              </a:ext>
            </a:extLst>
          </p:cNvPr>
          <p:cNvSpPr txBox="1"/>
          <p:nvPr/>
        </p:nvSpPr>
        <p:spPr>
          <a:xfrm>
            <a:off x="2659224" y="2313992"/>
            <a:ext cx="409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Alex.Foito@Hutton.ac.uk</a:t>
            </a:r>
          </a:p>
        </p:txBody>
      </p:sp>
    </p:spTree>
    <p:extLst>
      <p:ext uri="{BB962C8B-B14F-4D97-AF65-F5344CB8AC3E}">
        <p14:creationId xmlns:p14="http://schemas.microsoft.com/office/powerpoint/2010/main" val="1586648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9B0E20-305F-47ED-956D-FB23406B7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731" y="1337733"/>
            <a:ext cx="5130801" cy="2768335"/>
          </a:xfrm>
        </p:spPr>
        <p:txBody>
          <a:bodyPr>
            <a:normAutofit/>
          </a:bodyPr>
          <a:lstStyle/>
          <a:p>
            <a:r>
              <a:rPr lang="en-GB" sz="2400" b="1" dirty="0"/>
              <a:t>Provenance</a:t>
            </a:r>
          </a:p>
          <a:p>
            <a:pPr marL="457200" lvl="1" indent="0">
              <a:buNone/>
            </a:pPr>
            <a:r>
              <a:rPr lang="en-GB" sz="2000" dirty="0"/>
              <a:t>	</a:t>
            </a:r>
            <a:r>
              <a:rPr lang="en-GB" sz="2000" i="1" dirty="0"/>
              <a:t>“Where did the product originate from?”</a:t>
            </a:r>
          </a:p>
          <a:p>
            <a:r>
              <a:rPr lang="en-GB" sz="2400" b="1" dirty="0"/>
              <a:t>Authenticity</a:t>
            </a:r>
          </a:p>
          <a:p>
            <a:pPr marL="457200" lvl="1" indent="0">
              <a:buNone/>
            </a:pPr>
            <a:r>
              <a:rPr lang="en-GB" sz="2000" dirty="0"/>
              <a:t>	</a:t>
            </a:r>
            <a:r>
              <a:rPr lang="en-GB" sz="2000" i="1" dirty="0"/>
              <a:t>“Is the product what it say it is?”</a:t>
            </a:r>
          </a:p>
          <a:p>
            <a:r>
              <a:rPr lang="en-GB" sz="2400" b="1" dirty="0"/>
              <a:t>Traceability</a:t>
            </a:r>
          </a:p>
          <a:p>
            <a:pPr marL="457200" lvl="1" indent="0">
              <a:buNone/>
            </a:pPr>
            <a:r>
              <a:rPr lang="en-GB" sz="2000" dirty="0"/>
              <a:t>	</a:t>
            </a:r>
            <a:r>
              <a:rPr lang="en-GB" sz="2000" i="1" dirty="0"/>
              <a:t>“Can we know where the product has been at 	all stages of the supply chain?”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E6077D-6099-4A7D-BE12-3CC12A48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2" y="358381"/>
            <a:ext cx="5130800" cy="979352"/>
          </a:xfrm>
        </p:spPr>
        <p:txBody>
          <a:bodyPr/>
          <a:lstStyle/>
          <a:p>
            <a:r>
              <a:rPr lang="en-GB"/>
              <a:t>Glossary</a:t>
            </a:r>
            <a:endParaRPr lang="en-GB" dirty="0"/>
          </a:p>
        </p:txBody>
      </p:sp>
      <p:pic>
        <p:nvPicPr>
          <p:cNvPr id="4" name="Picture 2" descr="Image result for miscommunication">
            <a:extLst>
              <a:ext uri="{FF2B5EF4-FFF2-40B4-BE49-F238E27FC236}">
                <a16:creationId xmlns:a16="http://schemas.microsoft.com/office/drawing/2014/main" id="{F9C68209-B3F1-4083-B30D-0EA81898B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532" y="924257"/>
            <a:ext cx="3324145" cy="28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043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702" y="409183"/>
            <a:ext cx="4868335" cy="9793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dirty="0"/>
              <a:t>Technologies</a:t>
            </a:r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5765463" y="0"/>
            <a:ext cx="3387003" cy="4072467"/>
          </a:xfrm>
          <a:custGeom>
            <a:avLst/>
            <a:gdLst>
              <a:gd name="T0" fmla="*/ 0 w 473"/>
              <a:gd name="T1" fmla="*/ 0 h 569"/>
              <a:gd name="T2" fmla="*/ 110 w 473"/>
              <a:gd name="T3" fmla="*/ 550 h 569"/>
              <a:gd name="T4" fmla="*/ 134 w 473"/>
              <a:gd name="T5" fmla="*/ 569 h 569"/>
              <a:gd name="T6" fmla="*/ 473 w 473"/>
              <a:gd name="T7" fmla="*/ 557 h 569"/>
              <a:gd name="T8" fmla="*/ 473 w 473"/>
              <a:gd name="T9" fmla="*/ 0 h 569"/>
              <a:gd name="T10" fmla="*/ 0 w 473"/>
              <a:gd name="T11" fmla="*/ 0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3" h="569">
                <a:moveTo>
                  <a:pt x="0" y="0"/>
                </a:moveTo>
                <a:cubicBezTo>
                  <a:pt x="110" y="550"/>
                  <a:pt x="110" y="550"/>
                  <a:pt x="110" y="550"/>
                </a:cubicBezTo>
                <a:cubicBezTo>
                  <a:pt x="110" y="550"/>
                  <a:pt x="114" y="569"/>
                  <a:pt x="134" y="569"/>
                </a:cubicBezTo>
                <a:cubicBezTo>
                  <a:pt x="473" y="557"/>
                  <a:pt x="473" y="557"/>
                  <a:pt x="473" y="557"/>
                </a:cubicBezTo>
                <a:cubicBezTo>
                  <a:pt x="473" y="0"/>
                  <a:pt x="473" y="0"/>
                  <a:pt x="473" y="0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E24BA7-0754-481C-9169-647272100AEA}"/>
              </a:ext>
            </a:extLst>
          </p:cNvPr>
          <p:cNvSpPr/>
          <p:nvPr/>
        </p:nvSpPr>
        <p:spPr>
          <a:xfrm>
            <a:off x="1284609" y="1129761"/>
            <a:ext cx="1297354" cy="125827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 descr="DNA">
            <a:extLst>
              <a:ext uri="{FF2B5EF4-FFF2-40B4-BE49-F238E27FC236}">
                <a16:creationId xmlns:a16="http://schemas.microsoft.com/office/drawing/2014/main" id="{1772FB73-1CB6-4457-A874-592FF4A47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4126" y="1293885"/>
            <a:ext cx="914400" cy="9144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C55CA2C-38CB-4F8B-93BB-42EA26757E74}"/>
              </a:ext>
            </a:extLst>
          </p:cNvPr>
          <p:cNvSpPr/>
          <p:nvPr/>
        </p:nvSpPr>
        <p:spPr>
          <a:xfrm>
            <a:off x="3635894" y="1129761"/>
            <a:ext cx="1297354" cy="125827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9" descr="Test tubes">
            <a:extLst>
              <a:ext uri="{FF2B5EF4-FFF2-40B4-BE49-F238E27FC236}">
                <a16:creationId xmlns:a16="http://schemas.microsoft.com/office/drawing/2014/main" id="{736854F2-EC4A-4D51-AC4D-21BE78567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27371" y="1280210"/>
            <a:ext cx="914400" cy="9144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1BDA187-A182-4E63-A0FC-E184027D821B}"/>
              </a:ext>
            </a:extLst>
          </p:cNvPr>
          <p:cNvSpPr/>
          <p:nvPr/>
        </p:nvSpPr>
        <p:spPr>
          <a:xfrm>
            <a:off x="1288642" y="2864708"/>
            <a:ext cx="1297354" cy="125827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Graphic 11" descr="Cloud Computing">
            <a:extLst>
              <a:ext uri="{FF2B5EF4-FFF2-40B4-BE49-F238E27FC236}">
                <a16:creationId xmlns:a16="http://schemas.microsoft.com/office/drawing/2014/main" id="{DCB36C9A-4311-4439-A283-B3C5D4FB0D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0119" y="3002723"/>
            <a:ext cx="914400" cy="9144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9EC0396-6BFD-4089-9B0E-5609D2E17D87}"/>
              </a:ext>
            </a:extLst>
          </p:cNvPr>
          <p:cNvSpPr/>
          <p:nvPr/>
        </p:nvSpPr>
        <p:spPr>
          <a:xfrm>
            <a:off x="3635894" y="2864708"/>
            <a:ext cx="1297354" cy="125827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 descr="Cell Tower">
            <a:extLst>
              <a:ext uri="{FF2B5EF4-FFF2-40B4-BE49-F238E27FC236}">
                <a16:creationId xmlns:a16="http://schemas.microsoft.com/office/drawing/2014/main" id="{EC4DAA45-6403-4E15-8E06-0A5CC3E9D1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27371" y="30588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23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CB1E387-5F00-4953-BA29-F75A5D31EF57}"/>
              </a:ext>
            </a:extLst>
          </p:cNvPr>
          <p:cNvSpPr/>
          <p:nvPr/>
        </p:nvSpPr>
        <p:spPr>
          <a:xfrm>
            <a:off x="5327425" y="587022"/>
            <a:ext cx="3726264" cy="3623733"/>
          </a:xfrm>
          <a:prstGeom prst="roundRect">
            <a:avLst>
              <a:gd name="adj" fmla="val 394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EAF8D10-DE36-414A-9399-AAFBBEC56AC2}"/>
              </a:ext>
            </a:extLst>
          </p:cNvPr>
          <p:cNvSpPr/>
          <p:nvPr/>
        </p:nvSpPr>
        <p:spPr>
          <a:xfrm>
            <a:off x="3667280" y="1538068"/>
            <a:ext cx="1544491" cy="26726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4DB465F-DD96-419F-802A-AC69ABC27811}"/>
              </a:ext>
            </a:extLst>
          </p:cNvPr>
          <p:cNvSpPr/>
          <p:nvPr/>
        </p:nvSpPr>
        <p:spPr>
          <a:xfrm>
            <a:off x="2207590" y="1538068"/>
            <a:ext cx="1347238" cy="26726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DB0C2B3-20E4-48CF-84CE-EDA64EC61293}"/>
              </a:ext>
            </a:extLst>
          </p:cNvPr>
          <p:cNvSpPr/>
          <p:nvPr/>
        </p:nvSpPr>
        <p:spPr>
          <a:xfrm>
            <a:off x="90312" y="1538068"/>
            <a:ext cx="2008815" cy="26726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E9008E-D4F7-4FEC-81BC-4CD3E640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32" y="358381"/>
            <a:ext cx="5130800" cy="979352"/>
          </a:xfrm>
        </p:spPr>
        <p:txBody>
          <a:bodyPr/>
          <a:lstStyle/>
          <a:p>
            <a:r>
              <a:rPr lang="en-GB" dirty="0"/>
              <a:t>Technology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6B9E389-17D0-4452-8100-154948273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5539" y="1823160"/>
            <a:ext cx="2454442" cy="257854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en-GB" sz="16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PCR-based markers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RT-PCR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KASP assay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Targeted 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Isothermal PCR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GB" sz="1600" b="1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8D28F8-6876-4285-8B91-94281E86C1E5}"/>
              </a:ext>
            </a:extLst>
          </p:cNvPr>
          <p:cNvSpPr txBox="1">
            <a:spLocks/>
          </p:cNvSpPr>
          <p:nvPr/>
        </p:nvSpPr>
        <p:spPr>
          <a:xfrm>
            <a:off x="5305759" y="848057"/>
            <a:ext cx="2749710" cy="468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799934"/>
              </a:buClr>
              <a:buFont typeface="Wingdings" charset="2"/>
              <a:buChar char="§"/>
              <a:defRPr sz="4267" kern="1200">
                <a:solidFill>
                  <a:srgbClr val="555559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rgbClr val="FF9E15"/>
              </a:buClr>
              <a:buFont typeface="Wingdings" charset="2"/>
              <a:buChar char="§"/>
              <a:defRPr sz="3733" kern="1200">
                <a:solidFill>
                  <a:srgbClr val="555559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748C"/>
              </a:buClr>
              <a:buFont typeface="Wingdings" charset="2"/>
              <a:buChar char="§"/>
              <a:defRPr sz="3200" kern="1200">
                <a:solidFill>
                  <a:srgbClr val="555559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rgbClr val="CF009E"/>
              </a:buClr>
              <a:buFont typeface="Wingdings" charset="2"/>
              <a:buChar char="§"/>
              <a:defRPr sz="2667" kern="1200">
                <a:solidFill>
                  <a:srgbClr val="555559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rgbClr val="853175"/>
              </a:buClr>
              <a:buFont typeface="Wingdings" charset="2"/>
              <a:buChar char="§"/>
              <a:defRPr sz="2667" kern="1200">
                <a:solidFill>
                  <a:srgbClr val="55555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>
                <a:solidFill>
                  <a:schemeClr val="tx1"/>
                </a:solidFill>
              </a:rPr>
              <a:t>Spectroscopy</a:t>
            </a:r>
          </a:p>
          <a:p>
            <a:pPr lvl="1"/>
            <a:r>
              <a:rPr lang="en-GB" sz="1600" dirty="0">
                <a:solidFill>
                  <a:schemeClr val="tx1"/>
                </a:solidFill>
              </a:rPr>
              <a:t>NMR</a:t>
            </a:r>
          </a:p>
          <a:p>
            <a:pPr lvl="1"/>
            <a:r>
              <a:rPr lang="en-GB" sz="1600" dirty="0">
                <a:solidFill>
                  <a:schemeClr val="tx1"/>
                </a:solidFill>
              </a:rPr>
              <a:t>IR</a:t>
            </a:r>
          </a:p>
          <a:p>
            <a:pPr lvl="1"/>
            <a:r>
              <a:rPr lang="en-GB" sz="1600" dirty="0">
                <a:solidFill>
                  <a:schemeClr val="tx1"/>
                </a:solidFill>
              </a:rPr>
              <a:t>UV-Vis</a:t>
            </a:r>
          </a:p>
          <a:p>
            <a:pPr lvl="1"/>
            <a:r>
              <a:rPr lang="en-GB" sz="1600" dirty="0">
                <a:solidFill>
                  <a:schemeClr val="tx1"/>
                </a:solidFill>
              </a:rPr>
              <a:t>Fluorescence</a:t>
            </a:r>
          </a:p>
          <a:p>
            <a:pPr lvl="1"/>
            <a:r>
              <a:rPr lang="en-GB" sz="1600" dirty="0">
                <a:solidFill>
                  <a:schemeClr val="tx1"/>
                </a:solidFill>
              </a:rPr>
              <a:t>Hyperspectral imaging</a:t>
            </a:r>
          </a:p>
          <a:p>
            <a:r>
              <a:rPr lang="en-GB" sz="1600" b="1" dirty="0">
                <a:solidFill>
                  <a:schemeClr val="tx1"/>
                </a:solidFill>
              </a:rPr>
              <a:t>Chromatography</a:t>
            </a:r>
          </a:p>
          <a:p>
            <a:pPr lvl="1"/>
            <a:r>
              <a:rPr lang="en-GB" sz="1600" dirty="0">
                <a:solidFill>
                  <a:schemeClr val="tx1"/>
                </a:solidFill>
              </a:rPr>
              <a:t>Ion-chromatography</a:t>
            </a:r>
          </a:p>
          <a:p>
            <a:pPr lvl="1"/>
            <a:r>
              <a:rPr lang="en-GB" sz="1600" dirty="0">
                <a:solidFill>
                  <a:schemeClr val="tx1"/>
                </a:solidFill>
              </a:rPr>
              <a:t>HPLC</a:t>
            </a:r>
          </a:p>
          <a:p>
            <a:pPr lvl="1"/>
            <a:r>
              <a:rPr lang="en-GB" sz="1600" dirty="0">
                <a:solidFill>
                  <a:schemeClr val="tx1"/>
                </a:solidFill>
              </a:rPr>
              <a:t>GC-FID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AD0787D-4466-4FD6-875B-06894293275F}"/>
              </a:ext>
            </a:extLst>
          </p:cNvPr>
          <p:cNvSpPr txBox="1">
            <a:spLocks/>
          </p:cNvSpPr>
          <p:nvPr/>
        </p:nvSpPr>
        <p:spPr>
          <a:xfrm>
            <a:off x="2992748" y="2109836"/>
            <a:ext cx="2423780" cy="14808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799934"/>
              </a:buClr>
              <a:buFont typeface="Wingdings" charset="2"/>
              <a:buChar char="§"/>
              <a:defRPr sz="4267" kern="1200">
                <a:solidFill>
                  <a:srgbClr val="555559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rgbClr val="FF9E15"/>
              </a:buClr>
              <a:buFont typeface="Wingdings" charset="2"/>
              <a:buChar char="§"/>
              <a:defRPr sz="3733" kern="1200">
                <a:solidFill>
                  <a:srgbClr val="555559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748C"/>
              </a:buClr>
              <a:buFont typeface="Wingdings" charset="2"/>
              <a:buChar char="§"/>
              <a:defRPr sz="3200" kern="1200">
                <a:solidFill>
                  <a:srgbClr val="555559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rgbClr val="CF009E"/>
              </a:buClr>
              <a:buFont typeface="Wingdings" charset="2"/>
              <a:buChar char="§"/>
              <a:defRPr sz="2667" kern="1200">
                <a:solidFill>
                  <a:srgbClr val="555559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rgbClr val="853175"/>
              </a:buClr>
              <a:buFont typeface="Wingdings" charset="2"/>
              <a:buChar char="§"/>
              <a:defRPr sz="2667" kern="1200">
                <a:solidFill>
                  <a:srgbClr val="55555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600" b="1" dirty="0">
                <a:solidFill>
                  <a:schemeClr val="tx1"/>
                </a:solidFill>
              </a:rPr>
              <a:t>BCT</a:t>
            </a:r>
          </a:p>
          <a:p>
            <a:pPr lvl="1"/>
            <a:r>
              <a:rPr lang="en-GB" sz="1600" b="1" dirty="0">
                <a:solidFill>
                  <a:schemeClr val="tx1"/>
                </a:solidFill>
              </a:rPr>
              <a:t>Centralised database systems</a:t>
            </a:r>
          </a:p>
          <a:p>
            <a:pPr lvl="1"/>
            <a:r>
              <a:rPr lang="en-GB" sz="1600" b="1" dirty="0">
                <a:solidFill>
                  <a:schemeClr val="tx1"/>
                </a:solidFill>
              </a:rPr>
              <a:t>Multivariate analysis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1FB5716-F513-465A-9AFC-40A3922BB877}"/>
              </a:ext>
            </a:extLst>
          </p:cNvPr>
          <p:cNvSpPr txBox="1">
            <a:spLocks/>
          </p:cNvSpPr>
          <p:nvPr/>
        </p:nvSpPr>
        <p:spPr>
          <a:xfrm>
            <a:off x="1526396" y="2109836"/>
            <a:ext cx="2993292" cy="1480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799934"/>
              </a:buClr>
              <a:buFont typeface="Wingdings" charset="2"/>
              <a:buChar char="§"/>
              <a:defRPr sz="4267" kern="1200">
                <a:solidFill>
                  <a:srgbClr val="555559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rgbClr val="FF9E15"/>
              </a:buClr>
              <a:buFont typeface="Wingdings" charset="2"/>
              <a:buChar char="§"/>
              <a:defRPr sz="3733" kern="1200">
                <a:solidFill>
                  <a:srgbClr val="555559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00748C"/>
              </a:buClr>
              <a:buFont typeface="Wingdings" charset="2"/>
              <a:buChar char="§"/>
              <a:defRPr sz="3200" kern="1200">
                <a:solidFill>
                  <a:srgbClr val="555559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rgbClr val="CF009E"/>
              </a:buClr>
              <a:buFont typeface="Wingdings" charset="2"/>
              <a:buChar char="§"/>
              <a:defRPr sz="2667" kern="1200">
                <a:solidFill>
                  <a:srgbClr val="555559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rgbClr val="853175"/>
              </a:buClr>
              <a:buFont typeface="Wingdings" charset="2"/>
              <a:buChar char="§"/>
              <a:defRPr sz="2667" kern="1200">
                <a:solidFill>
                  <a:srgbClr val="555559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600" b="1" dirty="0">
                <a:solidFill>
                  <a:schemeClr val="tx1"/>
                </a:solidFill>
              </a:rPr>
              <a:t>RFID</a:t>
            </a:r>
          </a:p>
          <a:p>
            <a:pPr lvl="1"/>
            <a:r>
              <a:rPr lang="en-GB" sz="1600" b="1" dirty="0">
                <a:solidFill>
                  <a:schemeClr val="tx1"/>
                </a:solidFill>
              </a:rPr>
              <a:t>NFC</a:t>
            </a:r>
          </a:p>
          <a:p>
            <a:pPr lvl="1"/>
            <a:r>
              <a:rPr lang="en-GB" sz="1600" b="1" dirty="0">
                <a:solidFill>
                  <a:schemeClr val="tx1"/>
                </a:solidFill>
              </a:rPr>
              <a:t>Bar-codes</a:t>
            </a:r>
          </a:p>
          <a:p>
            <a:pPr lvl="1"/>
            <a:r>
              <a:rPr lang="en-GB" sz="1600" b="1" dirty="0">
                <a:solidFill>
                  <a:schemeClr val="tx1"/>
                </a:solidFill>
              </a:rPr>
              <a:t>QR-codes</a:t>
            </a:r>
          </a:p>
          <a:p>
            <a:pPr marL="609585" lvl="1" indent="0">
              <a:buNone/>
            </a:pPr>
            <a:endParaRPr lang="en-GB" sz="1600" b="1" dirty="0">
              <a:solidFill>
                <a:schemeClr val="tx1"/>
              </a:solidFill>
            </a:endParaRPr>
          </a:p>
          <a:p>
            <a:pPr lvl="1"/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7331FD-7AB3-4920-B9D7-59A14E3B7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09" y="1150860"/>
            <a:ext cx="916643" cy="89303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122D943-CC1E-4D41-B8AC-277918F2296D}"/>
              </a:ext>
            </a:extLst>
          </p:cNvPr>
          <p:cNvSpPr txBox="1"/>
          <p:nvPr/>
        </p:nvSpPr>
        <p:spPr>
          <a:xfrm>
            <a:off x="7486387" y="850272"/>
            <a:ext cx="1740251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Mass spectrometry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GC-MS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DI-MS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LC-MS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ICP-MS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600" dirty="0"/>
              <a:t>IR-MS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b="1" dirty="0"/>
              <a:t>Electronic nose</a:t>
            </a:r>
          </a:p>
          <a:p>
            <a:pPr lvl="2"/>
            <a:endParaRPr lang="en-GB" sz="1100" dirty="0"/>
          </a:p>
          <a:p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F5B76F-FAB0-4A02-854A-B078DFDC4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436" y="1150860"/>
            <a:ext cx="920700" cy="893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F09666-FB97-4437-87A1-B716BA7D3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063" y="1156088"/>
            <a:ext cx="920701" cy="8930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3C734CB-E033-4F8E-80E9-F3E8F31D5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562" y="158046"/>
            <a:ext cx="920700" cy="8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60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lock Arc 17">
            <a:extLst>
              <a:ext uri="{FF2B5EF4-FFF2-40B4-BE49-F238E27FC236}">
                <a16:creationId xmlns:a16="http://schemas.microsoft.com/office/drawing/2014/main" id="{4C10118F-DA63-45D4-9C4B-E38488F4DB66}"/>
              </a:ext>
            </a:extLst>
          </p:cNvPr>
          <p:cNvSpPr/>
          <p:nvPr/>
        </p:nvSpPr>
        <p:spPr>
          <a:xfrm rot="5400000">
            <a:off x="279421" y="2010700"/>
            <a:ext cx="2213944" cy="1094622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id="{FE4EAC87-362E-43B0-BAD9-95065B4DA30F}"/>
              </a:ext>
            </a:extLst>
          </p:cNvPr>
          <p:cNvSpPr/>
          <p:nvPr/>
        </p:nvSpPr>
        <p:spPr>
          <a:xfrm rot="16200000">
            <a:off x="2335660" y="2018054"/>
            <a:ext cx="2213944" cy="1094622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Block Arc 15">
            <a:extLst>
              <a:ext uri="{FF2B5EF4-FFF2-40B4-BE49-F238E27FC236}">
                <a16:creationId xmlns:a16="http://schemas.microsoft.com/office/drawing/2014/main" id="{6CBA965D-3263-4BBA-9008-2EA6BF5D994B}"/>
              </a:ext>
            </a:extLst>
          </p:cNvPr>
          <p:cNvSpPr/>
          <p:nvPr/>
        </p:nvSpPr>
        <p:spPr>
          <a:xfrm rot="10800000">
            <a:off x="1353901" y="1037413"/>
            <a:ext cx="2213944" cy="1094622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9E64DCC6-7D39-4206-BE05-98FA8AABAB6C}"/>
              </a:ext>
            </a:extLst>
          </p:cNvPr>
          <p:cNvSpPr/>
          <p:nvPr/>
        </p:nvSpPr>
        <p:spPr>
          <a:xfrm>
            <a:off x="1275644" y="2976665"/>
            <a:ext cx="2213944" cy="1094622"/>
          </a:xfrm>
          <a:prstGeom prst="blockArc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4131" y="349944"/>
            <a:ext cx="5215468" cy="564456"/>
          </a:xfrm>
        </p:spPr>
        <p:txBody>
          <a:bodyPr>
            <a:normAutofit/>
          </a:bodyPr>
          <a:lstStyle/>
          <a:p>
            <a:r>
              <a:rPr lang="en-US" sz="3500" dirty="0"/>
              <a:t>Focus applications</a:t>
            </a:r>
          </a:p>
        </p:txBody>
      </p:sp>
      <p:sp>
        <p:nvSpPr>
          <p:cNvPr id="4" name="Freeform 5"/>
          <p:cNvSpPr>
            <a:spLocks/>
          </p:cNvSpPr>
          <p:nvPr/>
        </p:nvSpPr>
        <p:spPr bwMode="auto">
          <a:xfrm>
            <a:off x="4910667" y="2137390"/>
            <a:ext cx="4250267" cy="2157094"/>
          </a:xfrm>
          <a:custGeom>
            <a:avLst/>
            <a:gdLst>
              <a:gd name="T0" fmla="*/ 0 w 590"/>
              <a:gd name="T1" fmla="*/ 299 h 299"/>
              <a:gd name="T2" fmla="*/ 590 w 590"/>
              <a:gd name="T3" fmla="*/ 299 h 299"/>
              <a:gd name="T4" fmla="*/ 590 w 590"/>
              <a:gd name="T5" fmla="*/ 0 h 299"/>
              <a:gd name="T6" fmla="*/ 44 w 590"/>
              <a:gd name="T7" fmla="*/ 10 h 299"/>
              <a:gd name="T8" fmla="*/ 22 w 590"/>
              <a:gd name="T9" fmla="*/ 31 h 299"/>
              <a:gd name="T10" fmla="*/ 0 w 590"/>
              <a:gd name="T11" fmla="*/ 299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0" h="299">
                <a:moveTo>
                  <a:pt x="0" y="299"/>
                </a:moveTo>
                <a:cubicBezTo>
                  <a:pt x="590" y="299"/>
                  <a:pt x="590" y="299"/>
                  <a:pt x="590" y="299"/>
                </a:cubicBezTo>
                <a:cubicBezTo>
                  <a:pt x="590" y="0"/>
                  <a:pt x="590" y="0"/>
                  <a:pt x="590" y="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24" y="11"/>
                  <a:pt x="22" y="31"/>
                </a:cubicBezTo>
                <a:lnTo>
                  <a:pt x="0" y="299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8" t="-10075" r="398" b="-6935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5123041" y="-8468"/>
            <a:ext cx="4037893" cy="2192868"/>
          </a:xfrm>
          <a:custGeom>
            <a:avLst/>
            <a:gdLst>
              <a:gd name="T0" fmla="*/ 0 w 561"/>
              <a:gd name="T1" fmla="*/ 0 h 292"/>
              <a:gd name="T2" fmla="*/ 18 w 561"/>
              <a:gd name="T3" fmla="*/ 272 h 292"/>
              <a:gd name="T4" fmla="*/ 40 w 561"/>
              <a:gd name="T5" fmla="*/ 291 h 292"/>
              <a:gd name="T6" fmla="*/ 561 w 561"/>
              <a:gd name="T7" fmla="*/ 282 h 292"/>
              <a:gd name="T8" fmla="*/ 561 w 561"/>
              <a:gd name="T9" fmla="*/ 0 h 292"/>
              <a:gd name="T10" fmla="*/ 0 w 561"/>
              <a:gd name="T11" fmla="*/ 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1" h="292">
                <a:moveTo>
                  <a:pt x="0" y="0"/>
                </a:moveTo>
                <a:cubicBezTo>
                  <a:pt x="18" y="272"/>
                  <a:pt x="18" y="272"/>
                  <a:pt x="18" y="272"/>
                </a:cubicBezTo>
                <a:cubicBezTo>
                  <a:pt x="18" y="272"/>
                  <a:pt x="20" y="292"/>
                  <a:pt x="40" y="291"/>
                </a:cubicBezTo>
                <a:cubicBezTo>
                  <a:pt x="561" y="282"/>
                  <a:pt x="561" y="282"/>
                  <a:pt x="561" y="282"/>
                </a:cubicBezTo>
                <a:cubicBezTo>
                  <a:pt x="561" y="0"/>
                  <a:pt x="561" y="0"/>
                  <a:pt x="561" y="0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2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30A629-75D6-401C-9DB2-C789AAC1E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33" y="1142750"/>
            <a:ext cx="916643" cy="893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BC8647-9535-4EE5-972F-E59C9E1BB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076" y="3040354"/>
            <a:ext cx="920700" cy="8930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8B48A-B23F-421F-AA83-73D3A9FCE0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362" y="3040353"/>
            <a:ext cx="920701" cy="893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0DF835-15E0-4220-8C82-1B8AA8801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362" y="1185808"/>
            <a:ext cx="920700" cy="89699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9D009E6-EF31-4DA2-98BE-7FFA9A91D8B3}"/>
              </a:ext>
            </a:extLst>
          </p:cNvPr>
          <p:cNvSpPr/>
          <p:nvPr/>
        </p:nvSpPr>
        <p:spPr>
          <a:xfrm>
            <a:off x="1760878" y="1927599"/>
            <a:ext cx="1297354" cy="1258277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0000"/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phic 13" descr="Lock">
            <a:extLst>
              <a:ext uri="{FF2B5EF4-FFF2-40B4-BE49-F238E27FC236}">
                <a16:creationId xmlns:a16="http://schemas.microsoft.com/office/drawing/2014/main" id="{1D2792A9-945F-44BE-BBAE-FAA47EBFA2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60677" y="20509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00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markers</a:t>
            </a:r>
          </a:p>
        </p:txBody>
      </p:sp>
    </p:spTree>
    <p:extLst>
      <p:ext uri="{BB962C8B-B14F-4D97-AF65-F5344CB8AC3E}">
        <p14:creationId xmlns:p14="http://schemas.microsoft.com/office/powerpoint/2010/main" val="907744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3987</TotalTime>
  <Words>623</Words>
  <Application>Microsoft Office PowerPoint</Application>
  <PresentationFormat>On-screen Show (16:9)</PresentationFormat>
  <Paragraphs>214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Wingdings</vt:lpstr>
      <vt:lpstr>Office Theme</vt:lpstr>
      <vt:lpstr>Authenticity and provenance in Agri-food Supply chains</vt:lpstr>
      <vt:lpstr>The Value of Brand Britain</vt:lpstr>
      <vt:lpstr>The Value of Brand Britain</vt:lpstr>
      <vt:lpstr>Scope</vt:lpstr>
      <vt:lpstr>Glossary</vt:lpstr>
      <vt:lpstr>Technologies</vt:lpstr>
      <vt:lpstr>Technology</vt:lpstr>
      <vt:lpstr>Focus applications</vt:lpstr>
      <vt:lpstr>Genetic markers</vt:lpstr>
      <vt:lpstr>Genetic markers</vt:lpstr>
      <vt:lpstr>Genetic markers</vt:lpstr>
      <vt:lpstr>Genetic markers</vt:lpstr>
      <vt:lpstr>Case Studies</vt:lpstr>
      <vt:lpstr>Strengths and Limitations</vt:lpstr>
      <vt:lpstr>Skills mapping</vt:lpstr>
      <vt:lpstr>Stable Isotope analysis</vt:lpstr>
      <vt:lpstr>Stable Isotope Ratio Analysis</vt:lpstr>
      <vt:lpstr>Stable Isotope Ratio Analysis</vt:lpstr>
      <vt:lpstr>Case Studies</vt:lpstr>
      <vt:lpstr>Strengths and Limitations</vt:lpstr>
      <vt:lpstr>Skills mapping</vt:lpstr>
      <vt:lpstr>Blockchain Technology</vt:lpstr>
      <vt:lpstr>Blockchain Technology</vt:lpstr>
      <vt:lpstr>Blockchain Technology</vt:lpstr>
      <vt:lpstr>Blockchain Technology</vt:lpstr>
      <vt:lpstr>Blockchain technology</vt:lpstr>
      <vt:lpstr>Case studies</vt:lpstr>
      <vt:lpstr>Case studies</vt:lpstr>
      <vt:lpstr>PowerPoint Presentation</vt:lpstr>
      <vt:lpstr>Strengths and Limitations</vt:lpstr>
      <vt:lpstr>Skills mapping</vt:lpstr>
      <vt:lpstr>Radio Frequency  IDs (RFIDs)</vt:lpstr>
      <vt:lpstr>RFIDs and EIDs</vt:lpstr>
      <vt:lpstr>Strengths and Limitations</vt:lpstr>
      <vt:lpstr>Integrated solutions</vt:lpstr>
      <vt:lpstr>Technologies</vt:lpstr>
      <vt:lpstr>PowerPoint Presentation</vt:lpstr>
      <vt:lpstr>PowerPoint Presentation</vt:lpstr>
      <vt:lpstr>PowerPoint Presentation</vt:lpstr>
      <vt:lpstr>PowerPoint Presentation</vt:lpstr>
      <vt:lpstr>Future</vt:lpstr>
      <vt:lpstr>Thank you</vt:lpstr>
    </vt:vector>
  </TitlesOfParts>
  <Company>The Gate Interactive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Brown</dc:creator>
  <cp:lastModifiedBy>Andrew Kelloe</cp:lastModifiedBy>
  <cp:revision>210</cp:revision>
  <cp:lastPrinted>2019-02-18T15:50:41Z</cp:lastPrinted>
  <dcterms:created xsi:type="dcterms:W3CDTF">2018-04-05T09:10:41Z</dcterms:created>
  <dcterms:modified xsi:type="dcterms:W3CDTF">2020-05-04T15:29:06Z</dcterms:modified>
</cp:coreProperties>
</file>